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6"/>
  </p:notesMasterIdLst>
  <p:handoutMasterIdLst>
    <p:handoutMasterId r:id="rId87"/>
  </p:handoutMasterIdLst>
  <p:sldIdLst>
    <p:sldId id="274" r:id="rId2"/>
    <p:sldId id="972" r:id="rId3"/>
    <p:sldId id="496" r:id="rId4"/>
    <p:sldId id="990" r:id="rId5"/>
    <p:sldId id="991" r:id="rId6"/>
    <p:sldId id="992" r:id="rId7"/>
    <p:sldId id="993" r:id="rId8"/>
    <p:sldId id="994" r:id="rId9"/>
    <p:sldId id="498" r:id="rId10"/>
    <p:sldId id="499" r:id="rId11"/>
    <p:sldId id="996" r:id="rId12"/>
    <p:sldId id="500" r:id="rId13"/>
    <p:sldId id="501" r:id="rId14"/>
    <p:sldId id="502" r:id="rId15"/>
    <p:sldId id="503" r:id="rId16"/>
    <p:sldId id="504" r:id="rId17"/>
    <p:sldId id="505" r:id="rId18"/>
    <p:sldId id="506" r:id="rId19"/>
    <p:sldId id="574" r:id="rId20"/>
    <p:sldId id="997" r:id="rId21"/>
    <p:sldId id="998" r:id="rId22"/>
    <p:sldId id="1140" r:id="rId23"/>
    <p:sldId id="1145" r:id="rId24"/>
    <p:sldId id="523" r:id="rId25"/>
    <p:sldId id="1146" r:id="rId26"/>
    <p:sldId id="983" r:id="rId27"/>
    <p:sldId id="1118" r:id="rId28"/>
    <p:sldId id="1143" r:id="rId29"/>
    <p:sldId id="1119" r:id="rId30"/>
    <p:sldId id="1082" r:id="rId31"/>
    <p:sldId id="1132" r:id="rId32"/>
    <p:sldId id="1086" r:id="rId33"/>
    <p:sldId id="1121" r:id="rId34"/>
    <p:sldId id="1122" r:id="rId35"/>
    <p:sldId id="1124" r:id="rId36"/>
    <p:sldId id="1123" r:id="rId37"/>
    <p:sldId id="1091" r:id="rId38"/>
    <p:sldId id="1147" r:id="rId39"/>
    <p:sldId id="1093" r:id="rId40"/>
    <p:sldId id="843" r:id="rId41"/>
    <p:sldId id="561" r:id="rId42"/>
    <p:sldId id="562" r:id="rId43"/>
    <p:sldId id="541" r:id="rId44"/>
    <p:sldId id="542" r:id="rId45"/>
    <p:sldId id="543" r:id="rId46"/>
    <p:sldId id="544" r:id="rId47"/>
    <p:sldId id="1094" r:id="rId48"/>
    <p:sldId id="1125" r:id="rId49"/>
    <p:sldId id="1126" r:id="rId50"/>
    <p:sldId id="1144" r:id="rId51"/>
    <p:sldId id="549" r:id="rId52"/>
    <p:sldId id="1117" r:id="rId53"/>
    <p:sldId id="552" r:id="rId54"/>
    <p:sldId id="553" r:id="rId55"/>
    <p:sldId id="554" r:id="rId56"/>
    <p:sldId id="559" r:id="rId57"/>
    <p:sldId id="1101" r:id="rId58"/>
    <p:sldId id="1102" r:id="rId59"/>
    <p:sldId id="1103" r:id="rId60"/>
    <p:sldId id="1128" r:id="rId61"/>
    <p:sldId id="1108" r:id="rId62"/>
    <p:sldId id="1130" r:id="rId63"/>
    <p:sldId id="1129" r:id="rId64"/>
    <p:sldId id="1110" r:id="rId65"/>
    <p:sldId id="1100" r:id="rId66"/>
    <p:sldId id="1141" r:id="rId67"/>
    <p:sldId id="1113" r:id="rId68"/>
    <p:sldId id="1112" r:id="rId69"/>
    <p:sldId id="1114" r:id="rId70"/>
    <p:sldId id="1116" r:id="rId71"/>
    <p:sldId id="1173" r:id="rId72"/>
    <p:sldId id="563" r:id="rId73"/>
    <p:sldId id="1137" r:id="rId74"/>
    <p:sldId id="1133" r:id="rId75"/>
    <p:sldId id="1134" r:id="rId76"/>
    <p:sldId id="1135" r:id="rId77"/>
    <p:sldId id="1070" r:id="rId78"/>
    <p:sldId id="1071" r:id="rId79"/>
    <p:sldId id="1136" r:id="rId80"/>
    <p:sldId id="973" r:id="rId81"/>
    <p:sldId id="1142" r:id="rId82"/>
    <p:sldId id="1008" r:id="rId83"/>
    <p:sldId id="1009" r:id="rId84"/>
    <p:sldId id="1174" r:id="rId85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A5C6FD-5DBF-4B6A-AE03-7073D9E92F0E}" v="23" dt="2022-06-23T05:08:13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6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8FA5C6FD-5DBF-4B6A-AE03-7073D9E92F0E}"/>
    <pc:docChg chg="custSel modSld">
      <pc:chgData name="Biersach, David" userId="14a9feb0-85a7-4da4-be8a-c1e22b637acc" providerId="ADAL" clId="{8FA5C6FD-5DBF-4B6A-AE03-7073D9E92F0E}" dt="2022-06-23T05:08:28.555" v="31" actId="208"/>
      <pc:docMkLst>
        <pc:docMk/>
      </pc:docMkLst>
      <pc:sldChg chg="modSp">
        <pc:chgData name="Biersach, David" userId="14a9feb0-85a7-4da4-be8a-c1e22b637acc" providerId="ADAL" clId="{8FA5C6FD-5DBF-4B6A-AE03-7073D9E92F0E}" dt="2022-06-23T04:35:32.466" v="22" actId="20577"/>
        <pc:sldMkLst>
          <pc:docMk/>
          <pc:sldMk cId="122178650" sldId="499"/>
        </pc:sldMkLst>
        <pc:spChg chg="mod">
          <ac:chgData name="Biersach, David" userId="14a9feb0-85a7-4da4-be8a-c1e22b637acc" providerId="ADAL" clId="{8FA5C6FD-5DBF-4B6A-AE03-7073D9E92F0E}" dt="2022-06-23T04:35:32.466" v="22" actId="20577"/>
          <ac:spMkLst>
            <pc:docMk/>
            <pc:sldMk cId="122178650" sldId="499"/>
            <ac:spMk id="3" creationId="{00000000-0000-0000-0000-000000000000}"/>
          </ac:spMkLst>
        </pc:spChg>
      </pc:sldChg>
      <pc:sldChg chg="modSp mod">
        <pc:chgData name="Biersach, David" userId="14a9feb0-85a7-4da4-be8a-c1e22b637acc" providerId="ADAL" clId="{8FA5C6FD-5DBF-4B6A-AE03-7073D9E92F0E}" dt="2022-06-23T04:35:20.151" v="1" actId="27636"/>
        <pc:sldMkLst>
          <pc:docMk/>
          <pc:sldMk cId="3392887347" sldId="973"/>
        </pc:sldMkLst>
        <pc:spChg chg="mod">
          <ac:chgData name="Biersach, David" userId="14a9feb0-85a7-4da4-be8a-c1e22b637acc" providerId="ADAL" clId="{8FA5C6FD-5DBF-4B6A-AE03-7073D9E92F0E}" dt="2022-06-23T04:35:20.151" v="1" actId="27636"/>
          <ac:spMkLst>
            <pc:docMk/>
            <pc:sldMk cId="3392887347" sldId="973"/>
            <ac:spMk id="3" creationId="{9B72E0DF-EA1E-2B29-FBAA-C77F1DA8F842}"/>
          </ac:spMkLst>
        </pc:spChg>
      </pc:sldChg>
      <pc:sldChg chg="addSp modSp mod">
        <pc:chgData name="Biersach, David" userId="14a9feb0-85a7-4da4-be8a-c1e22b637acc" providerId="ADAL" clId="{8FA5C6FD-5DBF-4B6A-AE03-7073D9E92F0E}" dt="2022-06-23T05:08:28.555" v="31" actId="208"/>
        <pc:sldMkLst>
          <pc:docMk/>
          <pc:sldMk cId="830724203" sldId="1141"/>
        </pc:sldMkLst>
        <pc:spChg chg="add mod">
          <ac:chgData name="Biersach, David" userId="14a9feb0-85a7-4da4-be8a-c1e22b637acc" providerId="ADAL" clId="{8FA5C6FD-5DBF-4B6A-AE03-7073D9E92F0E}" dt="2022-06-23T05:08:28.555" v="31" actId="208"/>
          <ac:spMkLst>
            <pc:docMk/>
            <pc:sldMk cId="830724203" sldId="1141"/>
            <ac:spMk id="3" creationId="{B5CE833A-5386-77D7-D676-2B61F085BD1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91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42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52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5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8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06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13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95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68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52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1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52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2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0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03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59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69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88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9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60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75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235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56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62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33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59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684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939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241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65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4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15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180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45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12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253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669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5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318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575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908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3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181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89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97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302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627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5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401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623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46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018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1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07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69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51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19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36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7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42" Type="http://schemas.openxmlformats.org/officeDocument/2006/relationships/image" Target="../media/image70.png"/><Relationship Id="rId47" Type="http://schemas.openxmlformats.org/officeDocument/2006/relationships/image" Target="../media/image75.png"/><Relationship Id="rId50" Type="http://schemas.openxmlformats.org/officeDocument/2006/relationships/image" Target="../media/image78.png"/><Relationship Id="rId55" Type="http://schemas.openxmlformats.org/officeDocument/2006/relationships/image" Target="../media/image83.png"/><Relationship Id="rId63" Type="http://schemas.openxmlformats.org/officeDocument/2006/relationships/image" Target="../media/image91.png"/><Relationship Id="rId68" Type="http://schemas.openxmlformats.org/officeDocument/2006/relationships/image" Target="../media/image96.png"/><Relationship Id="rId7" Type="http://schemas.openxmlformats.org/officeDocument/2006/relationships/image" Target="../media/image33.png"/><Relationship Id="rId71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4.png"/><Relationship Id="rId29" Type="http://schemas.openxmlformats.org/officeDocument/2006/relationships/image" Target="../media/image57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45" Type="http://schemas.openxmlformats.org/officeDocument/2006/relationships/image" Target="../media/image73.png"/><Relationship Id="rId53" Type="http://schemas.openxmlformats.org/officeDocument/2006/relationships/image" Target="../media/image81.png"/><Relationship Id="rId58" Type="http://schemas.openxmlformats.org/officeDocument/2006/relationships/image" Target="../media/image86.png"/><Relationship Id="rId66" Type="http://schemas.openxmlformats.org/officeDocument/2006/relationships/image" Target="../media/image94.png"/><Relationship Id="rId74" Type="http://schemas.openxmlformats.org/officeDocument/2006/relationships/image" Target="../media/image102.png"/><Relationship Id="rId5" Type="http://schemas.openxmlformats.org/officeDocument/2006/relationships/image" Target="../media/image30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49" Type="http://schemas.openxmlformats.org/officeDocument/2006/relationships/image" Target="../media/image77.png"/><Relationship Id="rId57" Type="http://schemas.openxmlformats.org/officeDocument/2006/relationships/image" Target="../media/image85.png"/><Relationship Id="rId61" Type="http://schemas.openxmlformats.org/officeDocument/2006/relationships/image" Target="../media/image89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4" Type="http://schemas.openxmlformats.org/officeDocument/2006/relationships/image" Target="../media/image72.png"/><Relationship Id="rId52" Type="http://schemas.openxmlformats.org/officeDocument/2006/relationships/image" Target="../media/image80.png"/><Relationship Id="rId60" Type="http://schemas.openxmlformats.org/officeDocument/2006/relationships/image" Target="../media/image88.png"/><Relationship Id="rId65" Type="http://schemas.openxmlformats.org/officeDocument/2006/relationships/image" Target="../media/image93.png"/><Relationship Id="rId73" Type="http://schemas.openxmlformats.org/officeDocument/2006/relationships/image" Target="../media/image101.png"/><Relationship Id="rId4" Type="http://schemas.openxmlformats.org/officeDocument/2006/relationships/image" Target="../media/image280.png"/><Relationship Id="rId9" Type="http://schemas.openxmlformats.org/officeDocument/2006/relationships/image" Target="../media/image35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image" Target="../media/image76.png"/><Relationship Id="rId56" Type="http://schemas.openxmlformats.org/officeDocument/2006/relationships/image" Target="../media/image84.png"/><Relationship Id="rId64" Type="http://schemas.openxmlformats.org/officeDocument/2006/relationships/image" Target="../media/image92.png"/><Relationship Id="rId69" Type="http://schemas.openxmlformats.org/officeDocument/2006/relationships/image" Target="../media/image97.png"/><Relationship Id="rId8" Type="http://schemas.openxmlformats.org/officeDocument/2006/relationships/image" Target="../media/image34.png"/><Relationship Id="rId51" Type="http://schemas.openxmlformats.org/officeDocument/2006/relationships/image" Target="../media/image79.png"/><Relationship Id="rId72" Type="http://schemas.openxmlformats.org/officeDocument/2006/relationships/image" Target="../media/image100.png"/><Relationship Id="rId3" Type="http://schemas.openxmlformats.org/officeDocument/2006/relationships/image" Target="../media/image270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46" Type="http://schemas.openxmlformats.org/officeDocument/2006/relationships/image" Target="../media/image74.png"/><Relationship Id="rId59" Type="http://schemas.openxmlformats.org/officeDocument/2006/relationships/image" Target="../media/image87.png"/><Relationship Id="rId67" Type="http://schemas.openxmlformats.org/officeDocument/2006/relationships/image" Target="../media/image95.png"/><Relationship Id="rId20" Type="http://schemas.openxmlformats.org/officeDocument/2006/relationships/image" Target="../media/image48.png"/><Relationship Id="rId41" Type="http://schemas.openxmlformats.org/officeDocument/2006/relationships/image" Target="../media/image69.png"/><Relationship Id="rId54" Type="http://schemas.openxmlformats.org/officeDocument/2006/relationships/image" Target="../media/image82.png"/><Relationship Id="rId62" Type="http://schemas.openxmlformats.org/officeDocument/2006/relationships/image" Target="../media/image90.png"/><Relationship Id="rId70" Type="http://schemas.openxmlformats.org/officeDocument/2006/relationships/image" Target="../media/image98.png"/><Relationship Id="rId7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23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441.png"/><Relationship Id="rId7" Type="http://schemas.openxmlformats.org/officeDocument/2006/relationships/image" Target="NULL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450.png"/><Relationship Id="rId4" Type="http://schemas.openxmlformats.org/officeDocument/2006/relationships/image" Target="NULL"/><Relationship Id="rId9" Type="http://schemas.openxmlformats.org/officeDocument/2006/relationships/image" Target="../media/image4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0.png"/><Relationship Id="rId4" Type="http://schemas.openxmlformats.org/officeDocument/2006/relationships/image" Target="../media/image11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2.png"/><Relationship Id="rId4" Type="http://schemas.openxmlformats.org/officeDocument/2006/relationships/image" Target="../media/image1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7apO7q16V0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8.jpeg"/><Relationship Id="rId4" Type="http://schemas.openxmlformats.org/officeDocument/2006/relationships/image" Target="../media/image18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3" Type="http://schemas.openxmlformats.org/officeDocument/2006/relationships/image" Target="../media/image186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13</a:t>
              </a:r>
            </a:p>
            <a:p>
              <a:pPr algn="ctr"/>
              <a:r>
                <a:rPr lang="en-US" dirty="0"/>
                <a:t>Fourier Analysis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complicated wave into a series of simple waves having potentially fractional amplitudes but </a:t>
            </a:r>
            <a:r>
              <a:rPr lang="en-US" sz="2400" b="1" i="1" dirty="0"/>
              <a:t>integer</a:t>
            </a:r>
            <a:r>
              <a:rPr lang="en-US" sz="2400" dirty="0"/>
              <a:t> frequencies is called the </a:t>
            </a:r>
            <a:r>
              <a:rPr lang="en-US" sz="2400" b="1" dirty="0">
                <a:solidFill>
                  <a:srgbClr val="00B050"/>
                </a:solidFill>
              </a:rPr>
              <a:t>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</a:t>
            </a:r>
            <a:r>
              <a:rPr lang="en-US" sz="2400" u="sng" dirty="0"/>
              <a:t>reconstructing</a:t>
            </a:r>
            <a:r>
              <a:rPr lang="en-US" sz="2400" dirty="0"/>
              <a:t> the original complicated wave by summing all the contributions of the simple waves is called the </a:t>
            </a:r>
            <a:r>
              <a:rPr lang="en-US" sz="2400" b="1" dirty="0">
                <a:solidFill>
                  <a:srgbClr val="0070C0"/>
                </a:solidFill>
              </a:rPr>
              <a:t>Inverse 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a </a:t>
            </a:r>
            <a:r>
              <a:rPr lang="en-US" sz="2400" b="1" dirty="0">
                <a:solidFill>
                  <a:srgbClr val="7030A0"/>
                </a:solidFill>
              </a:rPr>
              <a:t>transform</a:t>
            </a:r>
            <a:r>
              <a:rPr lang="en-US" sz="2400" dirty="0"/>
              <a:t> because we are converting back and forth between representing a wave as a sum of amplitudes over </a:t>
            </a:r>
            <a:r>
              <a:rPr lang="en-US" sz="2400" u="sng" dirty="0"/>
              <a:t>time</a:t>
            </a:r>
            <a:r>
              <a:rPr lang="en-US" sz="2400" dirty="0"/>
              <a:t> </a:t>
            </a:r>
            <a:r>
              <a:rPr lang="en-US" sz="2400" b="1" i="1" dirty="0"/>
              <a:t>versus</a:t>
            </a:r>
            <a:r>
              <a:rPr lang="en-US" sz="2400" dirty="0"/>
              <a:t> a sum of amplitudes over integer </a:t>
            </a:r>
            <a:r>
              <a:rPr lang="en-US" sz="2400" u="sng" dirty="0"/>
              <a:t>frequencies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FF0000"/>
                </a:solidFill>
              </a:rPr>
              <a:t>two sides of the same mirror </a:t>
            </a:r>
            <a:r>
              <a:rPr lang="en-US" sz="2400" dirty="0"/>
              <a:t>– both approaches equally describe the same wave – but the </a:t>
            </a:r>
            <a:r>
              <a:rPr lang="en-US" sz="2400" i="1" dirty="0"/>
              <a:t>frequency</a:t>
            </a:r>
            <a:r>
              <a:rPr lang="en-US" sz="2400" dirty="0"/>
              <a:t> view often reveals hidden patterns in the wave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F474E7-105B-4E3A-A8FE-6E4D195B2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65" y="2080197"/>
            <a:ext cx="7316867" cy="4458716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591310" y="1635889"/>
                <a:ext cx="5961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10" y="1635889"/>
                <a:ext cx="5961376" cy="276999"/>
              </a:xfrm>
              <a:prstGeom prst="rect">
                <a:avLst/>
              </a:prstGeom>
              <a:blipFill>
                <a:blip r:embed="rId4"/>
                <a:stretch>
                  <a:fillRect l="-51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AB8850C-11FE-4EE4-B076-A6AAB296D0AD}"/>
              </a:ext>
            </a:extLst>
          </p:cNvPr>
          <p:cNvSpPr/>
          <p:nvPr/>
        </p:nvSpPr>
        <p:spPr>
          <a:xfrm>
            <a:off x="1481737" y="4478319"/>
            <a:ext cx="1873521" cy="1022830"/>
          </a:xfrm>
          <a:prstGeom prst="wedgeRoundRectCallout">
            <a:avLst>
              <a:gd name="adj1" fmla="val 40196"/>
              <a:gd name="adj2" fmla="val -877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Given a complicated wave…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DC30290-9DF5-4C67-A6F8-F5B4663018AE}"/>
              </a:ext>
            </a:extLst>
          </p:cNvPr>
          <p:cNvSpPr/>
          <p:nvPr/>
        </p:nvSpPr>
        <p:spPr>
          <a:xfrm>
            <a:off x="4768849" y="2541782"/>
            <a:ext cx="2509480" cy="1307547"/>
          </a:xfrm>
          <a:prstGeom prst="wedgeRoundRectCallout">
            <a:avLst>
              <a:gd name="adj1" fmla="val -50573"/>
              <a:gd name="adj2" fmla="val -92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…how can we determine each "term" (each simple wave) in the superposition?</a:t>
            </a:r>
          </a:p>
        </p:txBody>
      </p:sp>
    </p:spTree>
    <p:extLst>
      <p:ext uri="{BB962C8B-B14F-4D97-AF65-F5344CB8AC3E}">
        <p14:creationId xmlns:p14="http://schemas.microsoft.com/office/powerpoint/2010/main" val="136430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1355"/>
            <a:ext cx="7314285" cy="4622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757917" cy="622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757917" cy="622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60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462341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462341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62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886157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886157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35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705869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705869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14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587247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587247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4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47984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47984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28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60808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60808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56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087" y="1722406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702087" y="2778767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/>
          <p:cNvGrpSpPr/>
          <p:nvPr/>
        </p:nvGrpSpPr>
        <p:grpSpPr>
          <a:xfrm>
            <a:off x="702087" y="3835128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/>
          <p:cNvSpPr txBox="1"/>
          <p:nvPr/>
        </p:nvSpPr>
        <p:spPr>
          <a:xfrm>
            <a:off x="5814584" y="2305073"/>
            <a:ext cx="23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only time the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integral of the product </a:t>
            </a:r>
            <a:r>
              <a:rPr lang="en-US" dirty="0"/>
              <a:t>of two sinusoids is </a:t>
            </a:r>
            <a:r>
              <a:rPr lang="en-US" b="1" dirty="0">
                <a:solidFill>
                  <a:srgbClr val="FF0000"/>
                </a:solidFill>
              </a:rPr>
              <a:t>&gt; 0</a:t>
            </a:r>
            <a:r>
              <a:rPr lang="en-US" dirty="0"/>
              <a:t> is when </a:t>
            </a:r>
            <a:r>
              <a:rPr lang="en-US" b="1" dirty="0"/>
              <a:t>both waves have </a:t>
            </a:r>
            <a:r>
              <a:rPr lang="en-US" b="1" u="sng" dirty="0"/>
              <a:t>matching</a:t>
            </a:r>
            <a:r>
              <a:rPr lang="en-US" b="1" dirty="0"/>
              <a:t> frequency and phase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3CB663-FF19-C89B-44C2-7F783BA4237D}"/>
              </a:ext>
            </a:extLst>
          </p:cNvPr>
          <p:cNvSpPr/>
          <p:nvPr/>
        </p:nvSpPr>
        <p:spPr>
          <a:xfrm>
            <a:off x="3648075" y="1816553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B91F6-C539-4833-FD30-41FB9A7D6D0F}"/>
              </a:ext>
            </a:extLst>
          </p:cNvPr>
          <p:cNvSpPr/>
          <p:nvPr/>
        </p:nvSpPr>
        <p:spPr>
          <a:xfrm>
            <a:off x="3648075" y="2872914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FF0000"/>
                </a:solidFill>
              </a:rPr>
              <a:t>Fourier Analysis </a:t>
            </a:r>
            <a:r>
              <a:rPr lang="en-US" sz="2400" dirty="0"/>
              <a:t>using the Discrete Fourier Transform 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00B050"/>
                </a:solidFill>
              </a:rPr>
              <a:t>Fourier Synthesis</a:t>
            </a:r>
            <a:r>
              <a:rPr lang="en-US" sz="2400" dirty="0"/>
              <a:t> using the Inverse Discrete Fourier Transform 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Investigate radio transmissions received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Determine the fundamental frequency of </a:t>
            </a:r>
            <a:r>
              <a:rPr lang="en-US" sz="2400" b="1" dirty="0">
                <a:solidFill>
                  <a:srgbClr val="0070C0"/>
                </a:solidFill>
              </a:rPr>
              <a:t>Sunspot Activity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Use the DFT to remove high frequency </a:t>
            </a:r>
            <a:r>
              <a:rPr lang="en-US" sz="2400" i="1" dirty="0"/>
              <a:t>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Consider the DFT of a </a:t>
            </a:r>
            <a:r>
              <a:rPr lang="en-US" sz="2400" b="1" dirty="0"/>
              <a:t>damped oscillator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Correlate the </a:t>
            </a:r>
            <a:r>
              <a:rPr lang="en-US" sz="2400" b="1" dirty="0">
                <a:solidFill>
                  <a:srgbClr val="7030A0"/>
                </a:solidFill>
              </a:rPr>
              <a:t>Heisenberg Uncertainty Principle </a:t>
            </a:r>
            <a:r>
              <a:rPr lang="en-US" sz="2400" dirty="0"/>
              <a:t>to the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656185" y="1233905"/>
                <a:ext cx="7831631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+7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85" y="1233905"/>
                <a:ext cx="7831631" cy="622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0236BC09-5BD8-446C-A251-5BCADAF1309E}"/>
              </a:ext>
            </a:extLst>
          </p:cNvPr>
          <p:cNvGrpSpPr/>
          <p:nvPr/>
        </p:nvGrpSpPr>
        <p:grpSpPr>
          <a:xfrm>
            <a:off x="701114" y="5304115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019" r="-92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5DFF06-2932-44E9-A7C5-582A17BC30DA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8CB2E35-685C-4197-A9F3-0C20E3D733EF}"/>
              </a:ext>
            </a:extLst>
          </p:cNvPr>
          <p:cNvGrpSpPr/>
          <p:nvPr/>
        </p:nvGrpSpPr>
        <p:grpSpPr>
          <a:xfrm>
            <a:off x="3390073" y="5304115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6364" r="-90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5932" r="-84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6364" r="-90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6512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FAC7F4C-FA15-4FF6-B78E-317A07CF392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20106-81B5-4DE2-A2BE-10A67465A484}"/>
              </a:ext>
            </a:extLst>
          </p:cNvPr>
          <p:cNvGrpSpPr/>
          <p:nvPr/>
        </p:nvGrpSpPr>
        <p:grpSpPr>
          <a:xfrm>
            <a:off x="701114" y="2082670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5485" r="-8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1A87E3-3F05-47E7-9BA5-382DCDD8EC33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893B48-2579-47EE-9041-68329A2085DC}"/>
              </a:ext>
            </a:extLst>
          </p:cNvPr>
          <p:cNvGrpSpPr/>
          <p:nvPr/>
        </p:nvGrpSpPr>
        <p:grpSpPr>
          <a:xfrm>
            <a:off x="3366453" y="2082670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28"/>
                  <a:stretch>
                    <a:fillRect l="-6364" r="-90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29"/>
                  <a:stretch>
                    <a:fillRect l="-5932" r="-8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30"/>
                  <a:stretch>
                    <a:fillRect l="-6364" r="-90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31"/>
                  <a:stretch>
                    <a:fillRect l="-6512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32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33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34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35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D0A7003-936A-4BE1-90DB-E04EBBA3BEA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A3F85C8-1C94-4852-B04E-D03CD5D459AC}"/>
              </a:ext>
            </a:extLst>
          </p:cNvPr>
          <p:cNvGrpSpPr/>
          <p:nvPr/>
        </p:nvGrpSpPr>
        <p:grpSpPr>
          <a:xfrm>
            <a:off x="5964336" y="3676789"/>
            <a:ext cx="2411095" cy="1356610"/>
            <a:chOff x="2370120" y="2908092"/>
            <a:chExt cx="241109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36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37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38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39"/>
                  <a:stretch>
                    <a:fillRect l="-6019" r="-92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/>
                <p:nvPr/>
              </p:nvSpPr>
              <p:spPr>
                <a:xfrm>
                  <a:off x="2370120" y="2971289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2971289"/>
                  <a:ext cx="953594" cy="276999"/>
                </a:xfrm>
                <a:prstGeom prst="rect">
                  <a:avLst/>
                </a:prstGeom>
                <a:blipFill>
                  <a:blip r:embed="rId40"/>
                  <a:stretch>
                    <a:fillRect l="-63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/>
                <p:nvPr/>
              </p:nvSpPr>
              <p:spPr>
                <a:xfrm>
                  <a:off x="2370120" y="3289990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289990"/>
                  <a:ext cx="953594" cy="276999"/>
                </a:xfrm>
                <a:prstGeom prst="rect">
                  <a:avLst/>
                </a:prstGeom>
                <a:blipFill>
                  <a:blip r:embed="rId41"/>
                  <a:stretch>
                    <a:fillRect l="-63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/>
                <p:nvPr/>
              </p:nvSpPr>
              <p:spPr>
                <a:xfrm>
                  <a:off x="2370120" y="3608691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608691"/>
                  <a:ext cx="953594" cy="276999"/>
                </a:xfrm>
                <a:prstGeom prst="rect">
                  <a:avLst/>
                </a:prstGeom>
                <a:blipFill>
                  <a:blip r:embed="rId42"/>
                  <a:stretch>
                    <a:fillRect l="-63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/>
                <p:nvPr/>
              </p:nvSpPr>
              <p:spPr>
                <a:xfrm>
                  <a:off x="2370120" y="3927392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927392"/>
                  <a:ext cx="953594" cy="276999"/>
                </a:xfrm>
                <a:prstGeom prst="rect">
                  <a:avLst/>
                </a:prstGeom>
                <a:blipFill>
                  <a:blip r:embed="rId43"/>
                  <a:stretch>
                    <a:fillRect l="-63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B20795-DB6E-4D95-AB03-84C843E315B2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430FF7-93B2-4C13-AA40-92AC8A6DBF0D}"/>
              </a:ext>
            </a:extLst>
          </p:cNvPr>
          <p:cNvGrpSpPr/>
          <p:nvPr/>
        </p:nvGrpSpPr>
        <p:grpSpPr>
          <a:xfrm>
            <a:off x="701629" y="3695687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44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45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46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47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48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49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50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51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E8E05F0-FE19-4242-9523-04DA37F22D8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0D701D-6F84-4BFB-823F-B2DCC902E4FD}"/>
              </a:ext>
            </a:extLst>
          </p:cNvPr>
          <p:cNvGrpSpPr/>
          <p:nvPr/>
        </p:nvGrpSpPr>
        <p:grpSpPr>
          <a:xfrm>
            <a:off x="3381681" y="3695687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5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53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54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55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56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57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58"/>
                  <a:stretch>
                    <a:fillRect l="-107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59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6409411-98CD-4977-90E9-554B8F7E5D27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DE40BC-07DC-454A-B2B6-9CB3C303BEE7}"/>
              </a:ext>
            </a:extLst>
          </p:cNvPr>
          <p:cNvGrpSpPr/>
          <p:nvPr/>
        </p:nvGrpSpPr>
        <p:grpSpPr>
          <a:xfrm>
            <a:off x="5994277" y="5289806"/>
            <a:ext cx="2380639" cy="1356610"/>
            <a:chOff x="2400576" y="2908092"/>
            <a:chExt cx="238063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60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61"/>
                  <a:stretch>
                    <a:fillRect l="-5485" r="-8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6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63"/>
                  <a:stretch>
                    <a:fillRect l="-6019" r="-926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blipFill>
                  <a:blip r:embed="rId64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blipFill>
                  <a:blip r:embed="rId65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blipFill>
                  <a:blip r:embed="rId66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blipFill>
                  <a:blip r:embed="rId67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E0DE3C3-D58B-4303-8A5E-F18501F26E3F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195DC6C-BDD8-43C2-8AD6-86B5C57FBF4A}"/>
              </a:ext>
            </a:extLst>
          </p:cNvPr>
          <p:cNvCxnSpPr>
            <a:cxnSpLocks/>
          </p:cNvCxnSpPr>
          <p:nvPr/>
        </p:nvCxnSpPr>
        <p:spPr>
          <a:xfrm>
            <a:off x="587375" y="230625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800CD81-BB01-4DE4-AF10-EF0A2646CAE6}"/>
              </a:ext>
            </a:extLst>
          </p:cNvPr>
          <p:cNvCxnSpPr>
            <a:cxnSpLocks/>
          </p:cNvCxnSpPr>
          <p:nvPr/>
        </p:nvCxnSpPr>
        <p:spPr>
          <a:xfrm>
            <a:off x="581893" y="262563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DAE8951-9AEB-4A7D-9B23-9F1117A6118A}"/>
              </a:ext>
            </a:extLst>
          </p:cNvPr>
          <p:cNvCxnSpPr>
            <a:cxnSpLocks/>
          </p:cNvCxnSpPr>
          <p:nvPr/>
        </p:nvCxnSpPr>
        <p:spPr>
          <a:xfrm>
            <a:off x="576411" y="294501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C2BFC1A-E8D4-4591-9DB9-0045C1A41CFF}"/>
              </a:ext>
            </a:extLst>
          </p:cNvPr>
          <p:cNvCxnSpPr>
            <a:cxnSpLocks/>
          </p:cNvCxnSpPr>
          <p:nvPr/>
        </p:nvCxnSpPr>
        <p:spPr>
          <a:xfrm>
            <a:off x="570929" y="326439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2A32B07-4105-4CCC-858E-9E701C92FA5E}"/>
              </a:ext>
            </a:extLst>
          </p:cNvPr>
          <p:cNvCxnSpPr>
            <a:cxnSpLocks/>
          </p:cNvCxnSpPr>
          <p:nvPr/>
        </p:nvCxnSpPr>
        <p:spPr>
          <a:xfrm>
            <a:off x="628650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ECA5068-4D0A-48BB-B4FA-C4A2DE55725E}"/>
              </a:ext>
            </a:extLst>
          </p:cNvPr>
          <p:cNvCxnSpPr>
            <a:cxnSpLocks/>
          </p:cNvCxnSpPr>
          <p:nvPr/>
        </p:nvCxnSpPr>
        <p:spPr>
          <a:xfrm>
            <a:off x="623168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8D14EAF-B078-4BC3-86F0-F9FF49756A83}"/>
              </a:ext>
            </a:extLst>
          </p:cNvPr>
          <p:cNvCxnSpPr>
            <a:cxnSpLocks/>
          </p:cNvCxnSpPr>
          <p:nvPr/>
        </p:nvCxnSpPr>
        <p:spPr>
          <a:xfrm>
            <a:off x="617686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27C2CAD-207A-4A4D-9C4F-2BAFB791007A}"/>
              </a:ext>
            </a:extLst>
          </p:cNvPr>
          <p:cNvCxnSpPr>
            <a:cxnSpLocks/>
          </p:cNvCxnSpPr>
          <p:nvPr/>
        </p:nvCxnSpPr>
        <p:spPr>
          <a:xfrm>
            <a:off x="612204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C0F57F3-C1DC-451D-8578-88054E58EBA8}"/>
              </a:ext>
            </a:extLst>
          </p:cNvPr>
          <p:cNvCxnSpPr>
            <a:cxnSpLocks/>
          </p:cNvCxnSpPr>
          <p:nvPr/>
        </p:nvCxnSpPr>
        <p:spPr>
          <a:xfrm>
            <a:off x="634132" y="586101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9EB1223-E978-4AF3-AF15-407A9BBE892E}"/>
              </a:ext>
            </a:extLst>
          </p:cNvPr>
          <p:cNvCxnSpPr>
            <a:cxnSpLocks/>
          </p:cNvCxnSpPr>
          <p:nvPr/>
        </p:nvCxnSpPr>
        <p:spPr>
          <a:xfrm>
            <a:off x="628650" y="618039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F20F6D0-A869-4F7A-9F9D-072FBDF80692}"/>
              </a:ext>
            </a:extLst>
          </p:cNvPr>
          <p:cNvCxnSpPr>
            <a:cxnSpLocks/>
          </p:cNvCxnSpPr>
          <p:nvPr/>
        </p:nvCxnSpPr>
        <p:spPr>
          <a:xfrm>
            <a:off x="623168" y="6499768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1491CB-EC87-4E2E-9169-082C85337A3A}"/>
              </a:ext>
            </a:extLst>
          </p:cNvPr>
          <p:cNvSpPr/>
          <p:nvPr/>
        </p:nvSpPr>
        <p:spPr>
          <a:xfrm>
            <a:off x="634132" y="5367822"/>
            <a:ext cx="2005923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F4C6BD0-42C4-4768-8E88-FC48A1DB36C9}"/>
              </a:ext>
            </a:extLst>
          </p:cNvPr>
          <p:cNvCxnSpPr>
            <a:cxnSpLocks/>
          </p:cNvCxnSpPr>
          <p:nvPr/>
        </p:nvCxnSpPr>
        <p:spPr>
          <a:xfrm>
            <a:off x="3292130" y="229779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979519C-CA0B-41F3-B420-3CCB89C4AF9E}"/>
              </a:ext>
            </a:extLst>
          </p:cNvPr>
          <p:cNvCxnSpPr>
            <a:cxnSpLocks/>
          </p:cNvCxnSpPr>
          <p:nvPr/>
        </p:nvCxnSpPr>
        <p:spPr>
          <a:xfrm>
            <a:off x="3286648" y="261717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31F78BA-A616-4804-8D32-EAD67770153D}"/>
              </a:ext>
            </a:extLst>
          </p:cNvPr>
          <p:cNvCxnSpPr>
            <a:cxnSpLocks/>
          </p:cNvCxnSpPr>
          <p:nvPr/>
        </p:nvCxnSpPr>
        <p:spPr>
          <a:xfrm>
            <a:off x="3281166" y="293655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1B3A90-324E-4321-87BB-D05058B14CAC}"/>
              </a:ext>
            </a:extLst>
          </p:cNvPr>
          <p:cNvCxnSpPr>
            <a:cxnSpLocks/>
          </p:cNvCxnSpPr>
          <p:nvPr/>
        </p:nvCxnSpPr>
        <p:spPr>
          <a:xfrm>
            <a:off x="3275684" y="325593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9BB2046-FA1F-4699-A927-45DCAB810F90}"/>
              </a:ext>
            </a:extLst>
          </p:cNvPr>
          <p:cNvCxnSpPr>
            <a:cxnSpLocks/>
          </p:cNvCxnSpPr>
          <p:nvPr/>
        </p:nvCxnSpPr>
        <p:spPr>
          <a:xfrm>
            <a:off x="3303094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156ED81-E51D-4008-B79A-2A0BD5E2F615}"/>
              </a:ext>
            </a:extLst>
          </p:cNvPr>
          <p:cNvCxnSpPr>
            <a:cxnSpLocks/>
          </p:cNvCxnSpPr>
          <p:nvPr/>
        </p:nvCxnSpPr>
        <p:spPr>
          <a:xfrm>
            <a:off x="3297612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2FB3A57-C194-46C5-BF20-16A2770CDA27}"/>
              </a:ext>
            </a:extLst>
          </p:cNvPr>
          <p:cNvCxnSpPr>
            <a:cxnSpLocks/>
          </p:cNvCxnSpPr>
          <p:nvPr/>
        </p:nvCxnSpPr>
        <p:spPr>
          <a:xfrm>
            <a:off x="3292130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878F56A-C0B4-437C-A876-699A15B0562B}"/>
              </a:ext>
            </a:extLst>
          </p:cNvPr>
          <p:cNvCxnSpPr>
            <a:cxnSpLocks/>
          </p:cNvCxnSpPr>
          <p:nvPr/>
        </p:nvCxnSpPr>
        <p:spPr>
          <a:xfrm>
            <a:off x="3286648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719B504-B7E0-4EAA-B213-325183C3ED67}"/>
              </a:ext>
            </a:extLst>
          </p:cNvPr>
          <p:cNvCxnSpPr>
            <a:cxnSpLocks/>
          </p:cNvCxnSpPr>
          <p:nvPr/>
        </p:nvCxnSpPr>
        <p:spPr>
          <a:xfrm>
            <a:off x="3297612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D0AE948-92FF-4B4E-83C9-C8D3723A8B16}"/>
              </a:ext>
            </a:extLst>
          </p:cNvPr>
          <p:cNvCxnSpPr>
            <a:cxnSpLocks/>
          </p:cNvCxnSpPr>
          <p:nvPr/>
        </p:nvCxnSpPr>
        <p:spPr>
          <a:xfrm>
            <a:off x="3292130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C710C86-99E3-4E71-A78F-1D1B37BCA233}"/>
              </a:ext>
            </a:extLst>
          </p:cNvPr>
          <p:cNvCxnSpPr>
            <a:cxnSpLocks/>
          </p:cNvCxnSpPr>
          <p:nvPr/>
        </p:nvCxnSpPr>
        <p:spPr>
          <a:xfrm>
            <a:off x="3286648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C0964A-9C29-4C8E-843A-A4C3CC20433B}"/>
              </a:ext>
            </a:extLst>
          </p:cNvPr>
          <p:cNvCxnSpPr>
            <a:cxnSpLocks/>
          </p:cNvCxnSpPr>
          <p:nvPr/>
        </p:nvCxnSpPr>
        <p:spPr>
          <a:xfrm>
            <a:off x="3281166" y="647944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48F8407-5B1B-49C7-AECC-18383DC05EDD}"/>
              </a:ext>
            </a:extLst>
          </p:cNvPr>
          <p:cNvGrpSpPr/>
          <p:nvPr/>
        </p:nvGrpSpPr>
        <p:grpSpPr>
          <a:xfrm>
            <a:off x="5994277" y="2062572"/>
            <a:ext cx="2380639" cy="1356610"/>
            <a:chOff x="2400576" y="2908092"/>
            <a:chExt cx="238063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68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69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70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71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blipFill>
                  <a:blip r:embed="rId72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blipFill>
                  <a:blip r:embed="rId73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blipFill>
                  <a:blip r:embed="rId74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blipFill>
                  <a:blip r:embed="rId75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B66EA97-8FED-4B8D-9A23-CCCA07A565B4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8277573-3B56-4907-8D22-3E337DA974A4}"/>
              </a:ext>
            </a:extLst>
          </p:cNvPr>
          <p:cNvCxnSpPr>
            <a:cxnSpLocks/>
          </p:cNvCxnSpPr>
          <p:nvPr/>
        </p:nvCxnSpPr>
        <p:spPr>
          <a:xfrm>
            <a:off x="5934925" y="228146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C752CBE-AFA0-4BE2-90A4-5CF884EBBF32}"/>
              </a:ext>
            </a:extLst>
          </p:cNvPr>
          <p:cNvCxnSpPr>
            <a:cxnSpLocks/>
          </p:cNvCxnSpPr>
          <p:nvPr/>
        </p:nvCxnSpPr>
        <p:spPr>
          <a:xfrm>
            <a:off x="5929443" y="293062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DC8C0A6-E66C-4AFC-8048-AD406DE2F81A}"/>
              </a:ext>
            </a:extLst>
          </p:cNvPr>
          <p:cNvCxnSpPr>
            <a:cxnSpLocks/>
          </p:cNvCxnSpPr>
          <p:nvPr/>
        </p:nvCxnSpPr>
        <p:spPr>
          <a:xfrm>
            <a:off x="5923961" y="324250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B621880-4D0E-4166-A863-1AA4FCDF6241}"/>
              </a:ext>
            </a:extLst>
          </p:cNvPr>
          <p:cNvSpPr/>
          <p:nvPr/>
        </p:nvSpPr>
        <p:spPr>
          <a:xfrm>
            <a:off x="5964336" y="2469546"/>
            <a:ext cx="2160441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2855FD-B95C-4A9D-AC1D-51BBDC3E99F3}"/>
              </a:ext>
            </a:extLst>
          </p:cNvPr>
          <p:cNvCxnSpPr>
            <a:cxnSpLocks/>
          </p:cNvCxnSpPr>
          <p:nvPr/>
        </p:nvCxnSpPr>
        <p:spPr>
          <a:xfrm>
            <a:off x="5951371" y="391173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2CC8422-9ADC-496C-963D-E744858D9F8D}"/>
              </a:ext>
            </a:extLst>
          </p:cNvPr>
          <p:cNvCxnSpPr>
            <a:cxnSpLocks/>
          </p:cNvCxnSpPr>
          <p:nvPr/>
        </p:nvCxnSpPr>
        <p:spPr>
          <a:xfrm>
            <a:off x="5945889" y="423111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055B956-F189-4E47-9C01-BE9358D03A19}"/>
              </a:ext>
            </a:extLst>
          </p:cNvPr>
          <p:cNvCxnSpPr>
            <a:cxnSpLocks/>
          </p:cNvCxnSpPr>
          <p:nvPr/>
        </p:nvCxnSpPr>
        <p:spPr>
          <a:xfrm>
            <a:off x="5934925" y="486987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B8D6E17-6949-4E3B-8871-7F1180E67554}"/>
              </a:ext>
            </a:extLst>
          </p:cNvPr>
          <p:cNvSpPr/>
          <p:nvPr/>
        </p:nvSpPr>
        <p:spPr>
          <a:xfrm>
            <a:off x="5934925" y="4389955"/>
            <a:ext cx="2084813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A34E220-3A3F-4961-9194-FCD3AB103327}"/>
              </a:ext>
            </a:extLst>
          </p:cNvPr>
          <p:cNvCxnSpPr>
            <a:cxnSpLocks/>
          </p:cNvCxnSpPr>
          <p:nvPr/>
        </p:nvCxnSpPr>
        <p:spPr>
          <a:xfrm>
            <a:off x="5945889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A1E2498-7104-400C-94E5-ECA4F9B49E25}"/>
              </a:ext>
            </a:extLst>
          </p:cNvPr>
          <p:cNvCxnSpPr>
            <a:cxnSpLocks/>
          </p:cNvCxnSpPr>
          <p:nvPr/>
        </p:nvCxnSpPr>
        <p:spPr>
          <a:xfrm>
            <a:off x="5940407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4022ED7-F277-47C5-8C76-385BA82628EC}"/>
              </a:ext>
            </a:extLst>
          </p:cNvPr>
          <p:cNvCxnSpPr>
            <a:cxnSpLocks/>
          </p:cNvCxnSpPr>
          <p:nvPr/>
        </p:nvCxnSpPr>
        <p:spPr>
          <a:xfrm>
            <a:off x="5934925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B8C67B-120C-4BB6-862D-D50050F7BDD2}"/>
              </a:ext>
            </a:extLst>
          </p:cNvPr>
          <p:cNvSpPr/>
          <p:nvPr/>
        </p:nvSpPr>
        <p:spPr>
          <a:xfrm>
            <a:off x="5964337" y="6334133"/>
            <a:ext cx="2005924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AE07C6A-37BC-4298-893D-AF1C7096B094}"/>
              </a:ext>
            </a:extLst>
          </p:cNvPr>
          <p:cNvCxnSpPr>
            <a:cxnSpLocks/>
          </p:cNvCxnSpPr>
          <p:nvPr/>
        </p:nvCxnSpPr>
        <p:spPr>
          <a:xfrm>
            <a:off x="2803525" y="1708879"/>
            <a:ext cx="506631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2B59EA-B36B-2FC2-E170-48D9359D6981}"/>
              </a:ext>
            </a:extLst>
          </p:cNvPr>
          <p:cNvSpPr txBox="1"/>
          <p:nvPr/>
        </p:nvSpPr>
        <p:spPr>
          <a:xfrm>
            <a:off x="382012" y="1826102"/>
            <a:ext cx="1054278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7BDD2E-D020-5875-E81F-9A5362559342}"/>
              </a:ext>
            </a:extLst>
          </p:cNvPr>
          <p:cNvSpPr txBox="1"/>
          <p:nvPr/>
        </p:nvSpPr>
        <p:spPr>
          <a:xfrm>
            <a:off x="1503360" y="1826102"/>
            <a:ext cx="1599212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 Wave</a:t>
            </a:r>
          </a:p>
        </p:txBody>
      </p:sp>
    </p:spTree>
    <p:extLst>
      <p:ext uri="{BB962C8B-B14F-4D97-AF65-F5344CB8AC3E}">
        <p14:creationId xmlns:p14="http://schemas.microsoft.com/office/powerpoint/2010/main" val="12229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47" grpId="0" animBg="1"/>
      <p:bldP spid="152" grpId="0" animBg="1"/>
      <p:bldP spid="157" grpId="0" animBg="1"/>
      <p:bldP spid="3" grpId="0" animBg="1"/>
      <p:bldP spid="3" grpId="1" animBg="1"/>
      <p:bldP spid="150" grpId="0" animBg="1"/>
      <p:bldP spid="15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591312" y="1635889"/>
                <a:ext cx="5961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12" y="1635889"/>
                <a:ext cx="5961376" cy="276999"/>
              </a:xfrm>
              <a:prstGeom prst="rect">
                <a:avLst/>
              </a:prstGeom>
              <a:blipFill>
                <a:blip r:embed="rId3"/>
                <a:stretch>
                  <a:fillRect l="-51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/>
              <p:nvPr/>
            </p:nvSpPr>
            <p:spPr>
              <a:xfrm>
                <a:off x="677601" y="2255254"/>
                <a:ext cx="778879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01" y="2255254"/>
                <a:ext cx="7788799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/>
              <p:nvPr/>
            </p:nvSpPr>
            <p:spPr>
              <a:xfrm>
                <a:off x="463536" y="3403741"/>
                <a:ext cx="821692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36" y="3403741"/>
                <a:ext cx="8216929" cy="8347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894B6455-8384-4DB2-A0A6-E8D985C34F70}"/>
              </a:ext>
            </a:extLst>
          </p:cNvPr>
          <p:cNvSpPr/>
          <p:nvPr/>
        </p:nvSpPr>
        <p:spPr>
          <a:xfrm>
            <a:off x="975283" y="3546270"/>
            <a:ext cx="1530761" cy="397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638275-D995-4344-9C94-1CC9DE970AAE}"/>
              </a:ext>
            </a:extLst>
          </p:cNvPr>
          <p:cNvSpPr/>
          <p:nvPr/>
        </p:nvSpPr>
        <p:spPr>
          <a:xfrm>
            <a:off x="2129001" y="4443975"/>
            <a:ext cx="803788" cy="397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/>
              <p:nvPr/>
            </p:nvSpPr>
            <p:spPr>
              <a:xfrm>
                <a:off x="1333116" y="4445502"/>
                <a:ext cx="2796342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4445502"/>
                <a:ext cx="2796342" cy="8347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/>
              <p:nvPr/>
            </p:nvSpPr>
            <p:spPr>
              <a:xfrm>
                <a:off x="4724911" y="4445502"/>
                <a:ext cx="2982868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4445502"/>
                <a:ext cx="2982868" cy="8347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/>
              <p:nvPr/>
            </p:nvSpPr>
            <p:spPr>
              <a:xfrm>
                <a:off x="1333116" y="5545374"/>
                <a:ext cx="311001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5545374"/>
                <a:ext cx="3110019" cy="8347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/>
              <p:nvPr/>
            </p:nvSpPr>
            <p:spPr>
              <a:xfrm>
                <a:off x="4724911" y="5545374"/>
                <a:ext cx="308597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5545374"/>
                <a:ext cx="3085973" cy="8347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4733E0-AB61-4D0C-80C3-5AF488FA7191}"/>
              </a:ext>
            </a:extLst>
          </p:cNvPr>
          <p:cNvCxnSpPr>
            <a:cxnSpLocks/>
          </p:cNvCxnSpPr>
          <p:nvPr/>
        </p:nvCxnSpPr>
        <p:spPr>
          <a:xfrm flipV="1">
            <a:off x="6098458" y="3630997"/>
            <a:ext cx="1712426" cy="31281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17BD8F-C93B-46D0-9E64-5CA4887B83CA}"/>
              </a:ext>
            </a:extLst>
          </p:cNvPr>
          <p:cNvSpPr txBox="1"/>
          <p:nvPr/>
        </p:nvSpPr>
        <p:spPr>
          <a:xfrm>
            <a:off x="7731469" y="3283376"/>
            <a:ext cx="30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88C81E-2102-4FAA-B06E-D425CA4A247A}"/>
              </a:ext>
            </a:extLst>
          </p:cNvPr>
          <p:cNvSpPr/>
          <p:nvPr/>
        </p:nvSpPr>
        <p:spPr>
          <a:xfrm>
            <a:off x="3657600" y="2470355"/>
            <a:ext cx="1305232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AEFFB4-9F09-4444-960A-1D7610F14F3D}"/>
              </a:ext>
            </a:extLst>
          </p:cNvPr>
          <p:cNvSpPr/>
          <p:nvPr/>
        </p:nvSpPr>
        <p:spPr>
          <a:xfrm>
            <a:off x="5493774" y="4671950"/>
            <a:ext cx="907026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FD48511-D1DD-4E7F-AACA-3682972E9576}"/>
              </a:ext>
            </a:extLst>
          </p:cNvPr>
          <p:cNvCxnSpPr>
            <a:stCxn id="31" idx="2"/>
            <a:endCxn id="32" idx="0"/>
          </p:cNvCxnSpPr>
          <p:nvPr/>
        </p:nvCxnSpPr>
        <p:spPr>
          <a:xfrm rot="16200000" flipH="1">
            <a:off x="4252867" y="2977529"/>
            <a:ext cx="1751769" cy="1637071"/>
          </a:xfrm>
          <a:prstGeom prst="bentConnector3">
            <a:avLst>
              <a:gd name="adj1" fmla="val 80309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6A3B4E-A6AA-4D3F-B6EE-2687A1E2F2DB}"/>
              </a:ext>
            </a:extLst>
          </p:cNvPr>
          <p:cNvSpPr txBox="1"/>
          <p:nvPr/>
        </p:nvSpPr>
        <p:spPr>
          <a:xfrm>
            <a:off x="2872432" y="1232754"/>
            <a:ext cx="3141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Integral of Sum = Sum of Integrals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0B0A23D-12C0-60BB-9DE8-49125AFF240D}"/>
              </a:ext>
            </a:extLst>
          </p:cNvPr>
          <p:cNvSpPr/>
          <p:nvPr/>
        </p:nvSpPr>
        <p:spPr>
          <a:xfrm>
            <a:off x="3473734" y="5200680"/>
            <a:ext cx="1110289" cy="530184"/>
          </a:xfrm>
          <a:prstGeom prst="wedgeRoundRectCallout">
            <a:avLst>
              <a:gd name="adj1" fmla="val -10707"/>
              <a:gd name="adj2" fmla="val -88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See slide #19</a:t>
            </a:r>
          </a:p>
        </p:txBody>
      </p:sp>
    </p:spTree>
    <p:extLst>
      <p:ext uri="{BB962C8B-B14F-4D97-AF65-F5344CB8AC3E}">
        <p14:creationId xmlns:p14="http://schemas.microsoft.com/office/powerpoint/2010/main" val="27272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8" grpId="0"/>
      <p:bldP spid="29" grpId="0"/>
      <p:bldP spid="30" grpId="0"/>
      <p:bldP spid="13" grpId="0"/>
      <p:bldP spid="13" grpId="1"/>
      <p:bldP spid="31" grpId="0" animBg="1"/>
      <p:bldP spid="31" grpId="1" animBg="1"/>
      <p:bldP spid="32" grpId="0" animBg="1"/>
      <p:bldP spid="32" grpId="1" animBg="1"/>
      <p:bldP spid="20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087" y="1722406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702087" y="2778767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/>
          <p:cNvGrpSpPr/>
          <p:nvPr/>
        </p:nvGrpSpPr>
        <p:grpSpPr>
          <a:xfrm>
            <a:off x="702087" y="3835128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/>
          <p:cNvSpPr txBox="1"/>
          <p:nvPr/>
        </p:nvSpPr>
        <p:spPr>
          <a:xfrm>
            <a:off x="5814584" y="2305073"/>
            <a:ext cx="23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only time the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integral of the product </a:t>
            </a:r>
            <a:r>
              <a:rPr lang="en-US" dirty="0"/>
              <a:t>of two sinusoids is </a:t>
            </a:r>
            <a:r>
              <a:rPr lang="en-US" b="1" dirty="0">
                <a:solidFill>
                  <a:srgbClr val="FF0000"/>
                </a:solidFill>
              </a:rPr>
              <a:t>&gt; 0</a:t>
            </a:r>
            <a:r>
              <a:rPr lang="en-US" dirty="0"/>
              <a:t> is when </a:t>
            </a:r>
            <a:r>
              <a:rPr lang="en-US" b="1" dirty="0"/>
              <a:t>both waves have </a:t>
            </a:r>
            <a:r>
              <a:rPr lang="en-US" b="1" u="sng" dirty="0"/>
              <a:t>matching</a:t>
            </a:r>
            <a:r>
              <a:rPr lang="en-US" b="1" dirty="0"/>
              <a:t> frequency and phase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7023" y="5077031"/>
            <a:ext cx="76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Only the </a:t>
            </a:r>
            <a:r>
              <a:rPr lang="en-US" b="1" dirty="0"/>
              <a:t>simple</a:t>
            </a:r>
            <a:r>
              <a:rPr lang="en-US" dirty="0"/>
              <a:t> "filter" waves (each having an increasing integer frequency)</a:t>
            </a:r>
          </a:p>
          <a:p>
            <a:pPr algn="ctr"/>
            <a:r>
              <a:rPr lang="en-US" dirty="0"/>
              <a:t>that yield a </a:t>
            </a:r>
            <a:r>
              <a:rPr lang="en-US" b="1" dirty="0">
                <a:solidFill>
                  <a:srgbClr val="FF0000"/>
                </a:solidFill>
              </a:rPr>
              <a:t>non-zero integral</a:t>
            </a:r>
            <a:r>
              <a:rPr lang="en-US" dirty="0"/>
              <a:t> (when </a:t>
            </a:r>
            <a:r>
              <a:rPr lang="en-US" b="1" dirty="0">
                <a:solidFill>
                  <a:srgbClr val="0070C0"/>
                </a:solidFill>
              </a:rPr>
              <a:t>multiplied against the "complicated" wave)</a:t>
            </a:r>
          </a:p>
          <a:p>
            <a:pPr algn="ctr"/>
            <a:r>
              <a:rPr lang="en-US" dirty="0"/>
              <a:t>can be </a:t>
            </a:r>
            <a:r>
              <a:rPr lang="en-US" u="sng" dirty="0"/>
              <a:t>components</a:t>
            </a:r>
            <a:r>
              <a:rPr lang="en-US" dirty="0"/>
              <a:t> of the </a:t>
            </a:r>
            <a:r>
              <a:rPr lang="en-US" i="1" dirty="0"/>
              <a:t>original</a:t>
            </a:r>
            <a:r>
              <a:rPr lang="en-US" dirty="0"/>
              <a:t> wave</a:t>
            </a:r>
          </a:p>
        </p:txBody>
      </p:sp>
    </p:spTree>
    <p:extLst>
      <p:ext uri="{BB962C8B-B14F-4D97-AF65-F5344CB8AC3E}">
        <p14:creationId xmlns:p14="http://schemas.microsoft.com/office/powerpoint/2010/main" val="305048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</a:t>
            </a:r>
            <a:r>
              <a:rPr lang="en-US" sz="2400" u="sng" dirty="0"/>
              <a:t>sampled</a:t>
            </a:r>
            <a:r>
              <a:rPr lang="en-US" sz="2400" dirty="0"/>
              <a:t> complicated wave into a series of </a:t>
            </a:r>
            <a:r>
              <a:rPr lang="en-US" sz="2400" b="1" i="1" dirty="0">
                <a:solidFill>
                  <a:srgbClr val="FF0000"/>
                </a:solidFill>
              </a:rPr>
              <a:t>simple</a:t>
            </a:r>
            <a:r>
              <a:rPr lang="en-US" sz="2400" dirty="0"/>
              <a:t> waves, each with different amplitudes at specific integer frequencies, is called the </a:t>
            </a:r>
            <a:r>
              <a:rPr lang="en-US" sz="2400" b="1" dirty="0">
                <a:solidFill>
                  <a:srgbClr val="00B050"/>
                </a:solidFill>
              </a:rPr>
              <a:t>Discrete Fourier Transform </a:t>
            </a:r>
            <a:r>
              <a:rPr lang="en-US" sz="2400" dirty="0"/>
              <a:t>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reconstructing the original complex wave by summing all the contributing simple wave forms is called the </a:t>
            </a:r>
            <a:r>
              <a:rPr lang="en-US" sz="2400" b="1" dirty="0">
                <a:solidFill>
                  <a:srgbClr val="0070C0"/>
                </a:solidFill>
              </a:rPr>
              <a:t>Inverse Discrete Fourier Transform </a:t>
            </a:r>
            <a:r>
              <a:rPr lang="en-US" sz="2400" dirty="0"/>
              <a:t>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sum</a:t>
            </a:r>
            <a:r>
              <a:rPr lang="en-US" sz="2400" dirty="0"/>
              <a:t> of many </a:t>
            </a:r>
            <a:r>
              <a:rPr lang="en-US" sz="2400" i="1" dirty="0"/>
              <a:t>discrete</a:t>
            </a:r>
            <a:r>
              <a:rPr lang="en-US" sz="2400" dirty="0"/>
              <a:t> samples of a wave approximates its </a:t>
            </a:r>
            <a:r>
              <a:rPr lang="en-US" sz="2400" i="1" dirty="0"/>
              <a:t>continuous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integral</a:t>
            </a:r>
            <a:r>
              <a:rPr lang="en-US" sz="2400" dirty="0"/>
              <a:t> if the spacing (time) between samples is sufficiently small – this is analogous to a </a:t>
            </a:r>
            <a:r>
              <a:rPr lang="en-US" sz="2400" b="1" dirty="0">
                <a:solidFill>
                  <a:srgbClr val="7030A0"/>
                </a:solidFill>
              </a:rPr>
              <a:t>Riemann 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61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FF070-75B7-9243-1FE2-C21D62F5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5" y="2037836"/>
            <a:ext cx="4770884" cy="4455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/>
              <p:nvPr/>
            </p:nvSpPr>
            <p:spPr>
              <a:xfrm>
                <a:off x="4908519" y="1384052"/>
                <a:ext cx="3098862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519" y="1384052"/>
                <a:ext cx="3098862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/>
              <p:nvPr/>
            </p:nvSpPr>
            <p:spPr>
              <a:xfrm>
                <a:off x="6206165" y="2426344"/>
                <a:ext cx="271170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65" y="2426344"/>
                <a:ext cx="2711704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/>
              <p:nvPr/>
            </p:nvSpPr>
            <p:spPr>
              <a:xfrm>
                <a:off x="2825794" y="2971494"/>
                <a:ext cx="1072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94" y="2971494"/>
                <a:ext cx="1072538" cy="276999"/>
              </a:xfrm>
              <a:prstGeom prst="rect">
                <a:avLst/>
              </a:prstGeom>
              <a:blipFill>
                <a:blip r:embed="rId6"/>
                <a:stretch>
                  <a:fillRect l="-5143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/>
              <p:nvPr/>
            </p:nvSpPr>
            <p:spPr>
              <a:xfrm>
                <a:off x="5812704" y="3077451"/>
                <a:ext cx="256512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704" y="3077451"/>
                <a:ext cx="2565126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/>
              <p:nvPr/>
            </p:nvSpPr>
            <p:spPr>
              <a:xfrm>
                <a:off x="1289956" y="1498524"/>
                <a:ext cx="2357825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56" y="1498524"/>
                <a:ext cx="2357825" cy="670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4F36D9-2203-EE7A-C4BC-86F2D61C6705}"/>
              </a:ext>
            </a:extLst>
          </p:cNvPr>
          <p:cNvCxnSpPr/>
          <p:nvPr/>
        </p:nvCxnSpPr>
        <p:spPr>
          <a:xfrm flipH="1">
            <a:off x="2127843" y="3103407"/>
            <a:ext cx="682053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30BC5D-5482-5C1F-1FE7-5408E5383200}"/>
              </a:ext>
            </a:extLst>
          </p:cNvPr>
          <p:cNvCxnSpPr>
            <a:cxnSpLocks/>
          </p:cNvCxnSpPr>
          <p:nvPr/>
        </p:nvCxnSpPr>
        <p:spPr>
          <a:xfrm flipH="1">
            <a:off x="2189053" y="3109993"/>
            <a:ext cx="620843" cy="401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8C83DE-4007-CA36-4748-AF5308B99ADB}"/>
              </a:ext>
            </a:extLst>
          </p:cNvPr>
          <p:cNvCxnSpPr>
            <a:cxnSpLocks/>
          </p:cNvCxnSpPr>
          <p:nvPr/>
        </p:nvCxnSpPr>
        <p:spPr>
          <a:xfrm flipH="1">
            <a:off x="2310497" y="3109993"/>
            <a:ext cx="499399" cy="8745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3E3BC0-F574-4D37-3568-D5016D19016C}"/>
              </a:ext>
            </a:extLst>
          </p:cNvPr>
          <p:cNvCxnSpPr>
            <a:cxnSpLocks/>
          </p:cNvCxnSpPr>
          <p:nvPr/>
        </p:nvCxnSpPr>
        <p:spPr>
          <a:xfrm flipH="1">
            <a:off x="2450991" y="3127336"/>
            <a:ext cx="358905" cy="1364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/>
              <p:nvPr/>
            </p:nvSpPr>
            <p:spPr>
              <a:xfrm>
                <a:off x="5695209" y="3885239"/>
                <a:ext cx="1525481" cy="7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209" y="3885239"/>
                <a:ext cx="1525481" cy="76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/>
              <p:nvPr/>
            </p:nvSpPr>
            <p:spPr>
              <a:xfrm>
                <a:off x="7532892" y="3903449"/>
                <a:ext cx="944618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892" y="3903449"/>
                <a:ext cx="944618" cy="7265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/>
              <p:nvPr/>
            </p:nvSpPr>
            <p:spPr>
              <a:xfrm>
                <a:off x="5717694" y="4857578"/>
                <a:ext cx="1743426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94" y="4857578"/>
                <a:ext cx="1743426" cy="7350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/>
              <p:nvPr/>
            </p:nvSpPr>
            <p:spPr>
              <a:xfrm>
                <a:off x="5865044" y="5802024"/>
                <a:ext cx="165795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044" y="5802024"/>
                <a:ext cx="1657953" cy="6707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0BFEE2-C50A-4ADF-BBE9-474F63B5C4AC}"/>
              </a:ext>
            </a:extLst>
          </p:cNvPr>
          <p:cNvCxnSpPr>
            <a:cxnSpLocks/>
          </p:cNvCxnSpPr>
          <p:nvPr/>
        </p:nvCxnSpPr>
        <p:spPr>
          <a:xfrm>
            <a:off x="449705" y="1804199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C21353-840A-3A31-C142-58A181D06BD5}"/>
              </a:ext>
            </a:extLst>
          </p:cNvPr>
          <p:cNvCxnSpPr>
            <a:cxnSpLocks/>
          </p:cNvCxnSpPr>
          <p:nvPr/>
        </p:nvCxnSpPr>
        <p:spPr>
          <a:xfrm>
            <a:off x="4440814" y="1804199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/>
              <p:nvPr/>
            </p:nvSpPr>
            <p:spPr>
              <a:xfrm>
                <a:off x="359135" y="1487070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5" y="1487070"/>
                <a:ext cx="181139" cy="276999"/>
              </a:xfrm>
              <a:prstGeom prst="rect">
                <a:avLst/>
              </a:prstGeom>
              <a:blipFill>
                <a:blip r:embed="rId13"/>
                <a:stretch>
                  <a:fillRect l="-33333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/>
              <p:nvPr/>
            </p:nvSpPr>
            <p:spPr>
              <a:xfrm>
                <a:off x="4279649" y="1487070"/>
                <a:ext cx="32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649" y="1487070"/>
                <a:ext cx="322331" cy="276999"/>
              </a:xfrm>
              <a:prstGeom prst="rect">
                <a:avLst/>
              </a:prstGeom>
              <a:blipFill>
                <a:blip r:embed="rId14"/>
                <a:stretch>
                  <a:fillRect l="-15094" r="-1132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4812AF2-0B26-7FBA-140A-38535B23CB91}"/>
              </a:ext>
            </a:extLst>
          </p:cNvPr>
          <p:cNvSpPr/>
          <p:nvPr/>
        </p:nvSpPr>
        <p:spPr>
          <a:xfrm>
            <a:off x="5812704" y="5710758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E98B4B-DDAE-6DBE-6039-7A462B1FFCA5}"/>
              </a:ext>
            </a:extLst>
          </p:cNvPr>
          <p:cNvSpPr/>
          <p:nvPr/>
        </p:nvSpPr>
        <p:spPr>
          <a:xfrm>
            <a:off x="7679403" y="1660330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127B44-3DF2-3566-B809-FD33AA6DA469}"/>
              </a:ext>
            </a:extLst>
          </p:cNvPr>
          <p:cNvSpPr/>
          <p:nvPr/>
        </p:nvSpPr>
        <p:spPr>
          <a:xfrm>
            <a:off x="8028685" y="3045588"/>
            <a:ext cx="349146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51CFA3-F1C5-9BBA-3C36-3D19E594B07F}"/>
              </a:ext>
            </a:extLst>
          </p:cNvPr>
          <p:cNvSpPr/>
          <p:nvPr/>
        </p:nvSpPr>
        <p:spPr>
          <a:xfrm>
            <a:off x="6893648" y="3941153"/>
            <a:ext cx="327042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451DF0-58A4-2BC8-A3E8-C68CA7EACECC}"/>
              </a:ext>
            </a:extLst>
          </p:cNvPr>
          <p:cNvSpPr/>
          <p:nvPr/>
        </p:nvSpPr>
        <p:spPr>
          <a:xfrm>
            <a:off x="898869" y="1660329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0BDBFAA-4DEC-5DA0-DC50-5217FC138E66}"/>
              </a:ext>
            </a:extLst>
          </p:cNvPr>
          <p:cNvCxnSpPr>
            <a:cxnSpLocks/>
            <a:stCxn id="39" idx="0"/>
            <a:endCxn id="43" idx="1"/>
          </p:cNvCxnSpPr>
          <p:nvPr/>
        </p:nvCxnSpPr>
        <p:spPr>
          <a:xfrm rot="16200000" flipH="1" flipV="1">
            <a:off x="4289670" y="-1730472"/>
            <a:ext cx="173573" cy="6955175"/>
          </a:xfrm>
          <a:prstGeom prst="bentConnector4">
            <a:avLst>
              <a:gd name="adj1" fmla="val -205111"/>
              <a:gd name="adj2" fmla="val 103287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8BF02AB-184F-FC7F-B696-8467D6927994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7503594" y="3241488"/>
            <a:ext cx="253241" cy="1146089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FC1562-5B36-22FE-89F1-B8C5779E44E8}"/>
              </a:ext>
            </a:extLst>
          </p:cNvPr>
          <p:cNvCxnSpPr/>
          <p:nvPr/>
        </p:nvCxnSpPr>
        <p:spPr>
          <a:xfrm flipV="1">
            <a:off x="6012656" y="5136356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6216A2F-F147-FB34-38BA-D540C1BE216C}"/>
              </a:ext>
            </a:extLst>
          </p:cNvPr>
          <p:cNvCxnSpPr/>
          <p:nvPr/>
        </p:nvCxnSpPr>
        <p:spPr>
          <a:xfrm flipV="1">
            <a:off x="7286625" y="4960143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C16E554-8799-416C-DA87-2136908DCDE8}"/>
              </a:ext>
            </a:extLst>
          </p:cNvPr>
          <p:cNvSpPr txBox="1"/>
          <p:nvPr/>
        </p:nvSpPr>
        <p:spPr>
          <a:xfrm>
            <a:off x="2880073" y="3323564"/>
            <a:ext cx="695973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Wave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13AE3D-BE55-882B-AE9E-3452324A7970}"/>
              </a:ext>
            </a:extLst>
          </p:cNvPr>
          <p:cNvSpPr txBox="1"/>
          <p:nvPr/>
        </p:nvSpPr>
        <p:spPr>
          <a:xfrm>
            <a:off x="3581296" y="3323564"/>
            <a:ext cx="1122293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Wave</a:t>
            </a:r>
          </a:p>
        </p:txBody>
      </p:sp>
    </p:spTree>
    <p:extLst>
      <p:ext uri="{BB962C8B-B14F-4D97-AF65-F5344CB8AC3E}">
        <p14:creationId xmlns:p14="http://schemas.microsoft.com/office/powerpoint/2010/main" val="207687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26" grpId="0"/>
      <p:bldP spid="27" grpId="0"/>
      <p:bldP spid="28" grpId="0"/>
      <p:bldP spid="29" grpId="0"/>
      <p:bldP spid="33" grpId="0"/>
      <p:bldP spid="34" grpId="0"/>
      <p:bldP spid="38" grpId="0" animBg="1"/>
      <p:bldP spid="39" grpId="0" animBg="1"/>
      <p:bldP spid="40" grpId="0" animBg="1"/>
      <p:bldP spid="41" grpId="0" animBg="1"/>
      <p:bldP spid="43" grpId="0" animBg="1"/>
      <p:bldP spid="59" grpId="0" animBg="1"/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/>
              <p:nvPr/>
            </p:nvSpPr>
            <p:spPr>
              <a:xfrm>
                <a:off x="1178470" y="2153538"/>
                <a:ext cx="3046027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𝑛𝑥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470" y="2153538"/>
                <a:ext cx="3046027" cy="8347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/>
              <p:nvPr/>
            </p:nvSpPr>
            <p:spPr>
              <a:xfrm>
                <a:off x="4517408" y="2153538"/>
                <a:ext cx="4021678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408" y="2153538"/>
                <a:ext cx="4021678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/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/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/>
              <p:nvPr/>
            </p:nvSpPr>
            <p:spPr>
              <a:xfrm>
                <a:off x="5753344" y="5340004"/>
                <a:ext cx="162518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344" y="5340004"/>
                <a:ext cx="1625188" cy="6707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/>
              <p:nvPr/>
            </p:nvSpPr>
            <p:spPr>
              <a:xfrm>
                <a:off x="5462745" y="4341605"/>
                <a:ext cx="1838901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745" y="4341605"/>
                <a:ext cx="1838901" cy="735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/>
              <p:nvPr/>
            </p:nvSpPr>
            <p:spPr>
              <a:xfrm>
                <a:off x="2497384" y="4373761"/>
                <a:ext cx="165795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84" y="4373761"/>
                <a:ext cx="1657953" cy="6707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C154472-6B4F-4C32-B1FE-B35A991B7371}"/>
              </a:ext>
            </a:extLst>
          </p:cNvPr>
          <p:cNvSpPr txBox="1"/>
          <p:nvPr/>
        </p:nvSpPr>
        <p:spPr>
          <a:xfrm>
            <a:off x="1499016" y="1543582"/>
            <a:ext cx="81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Filter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Wave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046375-1A85-E987-AA91-C898B96E9C35}"/>
              </a:ext>
            </a:extLst>
          </p:cNvPr>
          <p:cNvSpPr txBox="1"/>
          <p:nvPr/>
        </p:nvSpPr>
        <p:spPr>
          <a:xfrm>
            <a:off x="2411250" y="1543582"/>
            <a:ext cx="1458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Complicated Wave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A0F1A9-22E0-515F-8346-230B9D913A64}"/>
              </a:ext>
            </a:extLst>
          </p:cNvPr>
          <p:cNvSpPr txBox="1"/>
          <p:nvPr/>
        </p:nvSpPr>
        <p:spPr>
          <a:xfrm>
            <a:off x="3534190" y="2988318"/>
            <a:ext cx="81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Offset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/>
              <p:nvPr/>
            </p:nvSpPr>
            <p:spPr>
              <a:xfrm>
                <a:off x="5595078" y="6139310"/>
                <a:ext cx="1941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Offset = DC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078" y="6139310"/>
                <a:ext cx="1941720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1DA7DB1-7255-A479-14A0-F00F7715F56D}"/>
              </a:ext>
            </a:extLst>
          </p:cNvPr>
          <p:cNvSpPr/>
          <p:nvPr/>
        </p:nvSpPr>
        <p:spPr>
          <a:xfrm>
            <a:off x="1499016" y="2420911"/>
            <a:ext cx="757004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7168FAF-0877-485F-DA35-01CF928F1B74}"/>
              </a:ext>
            </a:extLst>
          </p:cNvPr>
          <p:cNvSpPr/>
          <p:nvPr/>
        </p:nvSpPr>
        <p:spPr>
          <a:xfrm>
            <a:off x="2322828" y="2418691"/>
            <a:ext cx="1199861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DF89DA8-D510-A3D5-CFBB-25EB9F532036}"/>
              </a:ext>
            </a:extLst>
          </p:cNvPr>
          <p:cNvSpPr/>
          <p:nvPr/>
        </p:nvSpPr>
        <p:spPr>
          <a:xfrm>
            <a:off x="3534190" y="2366226"/>
            <a:ext cx="281410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AD1AE5-D72A-44C1-A2D0-3A063BAAFBF3}"/>
              </a:ext>
            </a:extLst>
          </p:cNvPr>
          <p:cNvCxnSpPr>
            <a:cxnSpLocks/>
            <a:stCxn id="41" idx="0"/>
            <a:endCxn id="44" idx="2"/>
          </p:cNvCxnSpPr>
          <p:nvPr/>
        </p:nvCxnSpPr>
        <p:spPr>
          <a:xfrm flipH="1" flipV="1">
            <a:off x="3674895" y="2763465"/>
            <a:ext cx="267777" cy="22485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28C9051-DB09-858E-0A21-0BEB3C2C59B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07498" y="2189913"/>
            <a:ext cx="0" cy="24367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B10768C-5D2A-0DAF-0072-BE88686484EC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 flipH="1">
            <a:off x="2922759" y="2189913"/>
            <a:ext cx="217599" cy="22877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107B67-C299-5B61-2063-7AD56CD8A72F}"/>
              </a:ext>
            </a:extLst>
          </p:cNvPr>
          <p:cNvCxnSpPr/>
          <p:nvPr/>
        </p:nvCxnSpPr>
        <p:spPr>
          <a:xfrm flipV="1">
            <a:off x="5376540" y="2109305"/>
            <a:ext cx="989351" cy="79840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9524CF9-BF12-D136-BB53-D586E6D74567}"/>
              </a:ext>
            </a:extLst>
          </p:cNvPr>
          <p:cNvSpPr txBox="1"/>
          <p:nvPr/>
        </p:nvSpPr>
        <p:spPr>
          <a:xfrm>
            <a:off x="6337991" y="1866747"/>
            <a:ext cx="19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FC4976-EB0A-E190-67CB-43622DF2EA18}"/>
              </a:ext>
            </a:extLst>
          </p:cNvPr>
          <p:cNvSpPr/>
          <p:nvPr/>
        </p:nvSpPr>
        <p:spPr>
          <a:xfrm>
            <a:off x="5643240" y="5284326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F94CE94-EB40-803E-42EF-10285B877809}"/>
              </a:ext>
            </a:extLst>
          </p:cNvPr>
          <p:cNvSpPr/>
          <p:nvPr/>
        </p:nvSpPr>
        <p:spPr>
          <a:xfrm>
            <a:off x="7965530" y="2381846"/>
            <a:ext cx="573556" cy="43408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526C19-0D7B-0F9B-C024-83F51F5E9DCC}"/>
              </a:ext>
            </a:extLst>
          </p:cNvPr>
          <p:cNvSpPr/>
          <p:nvPr/>
        </p:nvSpPr>
        <p:spPr>
          <a:xfrm>
            <a:off x="6830491" y="3552667"/>
            <a:ext cx="576072" cy="438912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65A2979-2ABF-A769-B895-8D65D4F008B0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 rot="5400000">
            <a:off x="7317050" y="2617408"/>
            <a:ext cx="736737" cy="1133781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B16183D-327D-CCA1-6AC3-30A341C470F7}"/>
              </a:ext>
            </a:extLst>
          </p:cNvPr>
          <p:cNvCxnSpPr/>
          <p:nvPr/>
        </p:nvCxnSpPr>
        <p:spPr>
          <a:xfrm flipV="1">
            <a:off x="5540983" y="4618527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D319B3F-B0D2-AF76-EAC8-1677ED6C6751}"/>
              </a:ext>
            </a:extLst>
          </p:cNvPr>
          <p:cNvCxnSpPr/>
          <p:nvPr/>
        </p:nvCxnSpPr>
        <p:spPr>
          <a:xfrm flipV="1">
            <a:off x="7038755" y="4454341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3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30" grpId="0"/>
      <p:bldP spid="36" grpId="0"/>
      <p:bldP spid="38" grpId="0"/>
      <p:bldP spid="37" grpId="0"/>
      <p:bldP spid="39" grpId="0"/>
      <p:bldP spid="17" grpId="0"/>
      <p:bldP spid="40" grpId="0"/>
      <p:bldP spid="41" grpId="0"/>
      <p:bldP spid="42" grpId="0"/>
      <p:bldP spid="53" grpId="0"/>
      <p:bldP spid="54" grpId="0" animBg="1"/>
      <p:bldP spid="55" grpId="0" animBg="1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164" y="487568"/>
            <a:ext cx="419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Discrete Fourier Transform (DFT)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26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5C8A99-1579-47F1-80ED-738FF15D9FBD}"/>
              </a:ext>
            </a:extLst>
          </p:cNvPr>
          <p:cNvGrpSpPr/>
          <p:nvPr/>
        </p:nvGrpSpPr>
        <p:grpSpPr>
          <a:xfrm>
            <a:off x="5682293" y="3818530"/>
            <a:ext cx="2943563" cy="2684121"/>
            <a:chOff x="5752900" y="3672230"/>
            <a:chExt cx="2943563" cy="2684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/>
                <p:nvPr/>
              </p:nvSpPr>
              <p:spPr>
                <a:xfrm>
                  <a:off x="5752900" y="4130185"/>
                  <a:ext cx="2594492" cy="7791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900" y="4130185"/>
                  <a:ext cx="2594492" cy="77912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/>
                <p:nvPr/>
              </p:nvSpPr>
              <p:spPr>
                <a:xfrm>
                  <a:off x="5828690" y="5484894"/>
                  <a:ext cx="2867773" cy="8714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690" y="5484894"/>
                  <a:ext cx="2867773" cy="8714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143AD0-60F2-4EDE-8534-C360BE778BFA}"/>
                </a:ext>
              </a:extLst>
            </p:cNvPr>
            <p:cNvSpPr txBox="1"/>
            <p:nvPr/>
          </p:nvSpPr>
          <p:spPr>
            <a:xfrm>
              <a:off x="6273233" y="3672230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DFT (complex)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0EB0C1-5BEF-4E40-A1DB-AB35999339FF}"/>
                </a:ext>
              </a:extLst>
            </p:cNvPr>
            <p:cNvSpPr txBox="1"/>
            <p:nvPr/>
          </p:nvSpPr>
          <p:spPr>
            <a:xfrm>
              <a:off x="6013067" y="5078832"/>
              <a:ext cx="2286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Inverse DFT (complex)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633FD1-F6A4-43E1-BE5C-627B824607F5}"/>
              </a:ext>
            </a:extLst>
          </p:cNvPr>
          <p:cNvGrpSpPr/>
          <p:nvPr/>
        </p:nvGrpSpPr>
        <p:grpSpPr>
          <a:xfrm>
            <a:off x="5729453" y="1140615"/>
            <a:ext cx="2712602" cy="2412349"/>
            <a:chOff x="5611686" y="994315"/>
            <a:chExt cx="2712602" cy="241234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310649E-C662-41B2-84DC-C1337F0233AD}"/>
                </a:ext>
              </a:extLst>
            </p:cNvPr>
            <p:cNvGrpSpPr/>
            <p:nvPr/>
          </p:nvGrpSpPr>
          <p:grpSpPr>
            <a:xfrm>
              <a:off x="5611686" y="1473944"/>
              <a:ext cx="2712602" cy="1932720"/>
              <a:chOff x="5736549" y="1971447"/>
              <a:chExt cx="2712602" cy="19327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FE10320-CD5D-4597-B4F1-761DAF87A8D8}"/>
                      </a:ext>
                    </a:extLst>
                  </p:cNvPr>
                  <p:cNvSpPr txBox="1"/>
                  <p:nvPr/>
                </p:nvSpPr>
                <p:spPr>
                  <a:xfrm>
                    <a:off x="5892393" y="1971447"/>
                    <a:ext cx="2400914" cy="2859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FE10320-CD5D-4597-B4F1-761DAF87A8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2393" y="1971447"/>
                    <a:ext cx="2400914" cy="2859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15" t="-8511" r="-1777" b="-34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4C37CAE-D385-464C-AA7F-665C3C3E8ACE}"/>
                      </a:ext>
                    </a:extLst>
                  </p:cNvPr>
                  <p:cNvSpPr txBox="1"/>
                  <p:nvPr/>
                </p:nvSpPr>
                <p:spPr>
                  <a:xfrm>
                    <a:off x="5736549" y="2558845"/>
                    <a:ext cx="2712602" cy="5186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4C37CAE-D385-464C-AA7F-665C3C3E8A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6549" y="2558845"/>
                    <a:ext cx="2712602" cy="51860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E3245E2-FCEF-493D-BC16-34165EDE3FFF}"/>
                      </a:ext>
                    </a:extLst>
                  </p:cNvPr>
                  <p:cNvSpPr txBox="1"/>
                  <p:nvPr/>
                </p:nvSpPr>
                <p:spPr>
                  <a:xfrm>
                    <a:off x="5767006" y="3385563"/>
                    <a:ext cx="2682145" cy="5186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E3245E2-FCEF-493D-BC16-34165EDE3F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7006" y="3385563"/>
                    <a:ext cx="2682145" cy="51860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64741D-4AC2-4C0E-9F27-8B81B6716348}"/>
                </a:ext>
              </a:extLst>
            </p:cNvPr>
            <p:cNvSpPr txBox="1"/>
            <p:nvPr/>
          </p:nvSpPr>
          <p:spPr>
            <a:xfrm>
              <a:off x="6084859" y="994315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Euler’s Formula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1376" y="1582833"/>
                <a:ext cx="4069576" cy="775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𝑡𝑒𝑟𝑚𝑠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76" y="1582833"/>
                <a:ext cx="4069576" cy="775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46990" y="2815920"/>
            <a:ext cx="3098349" cy="2500773"/>
            <a:chOff x="3374644" y="3451122"/>
            <a:chExt cx="3098349" cy="2500773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386566" y="3451122"/>
                  <a:ext cx="2045495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566" y="3451122"/>
                  <a:ext cx="2045495" cy="6419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374644" y="4380555"/>
                  <a:ext cx="3098349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4644" y="4380555"/>
                  <a:ext cx="3098349" cy="6419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418952" y="5309988"/>
                  <a:ext cx="3054041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8952" y="5309988"/>
                  <a:ext cx="3054041" cy="6419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AF9AD-6CEA-47D2-B2F6-46296B579455}"/>
                  </a:ext>
                </a:extLst>
              </p:cNvPr>
              <p:cNvSpPr txBox="1"/>
              <p:nvPr/>
            </p:nvSpPr>
            <p:spPr>
              <a:xfrm>
                <a:off x="1107515" y="5903152"/>
                <a:ext cx="27772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AF9AD-6CEA-47D2-B2F6-46296B579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515" y="5903152"/>
                <a:ext cx="2777299" cy="276999"/>
              </a:xfrm>
              <a:prstGeom prst="rect">
                <a:avLst/>
              </a:prstGeom>
              <a:blipFill>
                <a:blip r:embed="rId11"/>
                <a:stretch>
                  <a:fillRect l="-879" r="-285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B52214A-F294-4C7C-AD32-9E520A2B318D}"/>
              </a:ext>
            </a:extLst>
          </p:cNvPr>
          <p:cNvSpPr txBox="1"/>
          <p:nvPr/>
        </p:nvSpPr>
        <p:spPr>
          <a:xfrm>
            <a:off x="1613036" y="1140615"/>
            <a:ext cx="176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DFT (real)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9A9558-5B61-414E-896B-87E15B5D18FD}"/>
              </a:ext>
            </a:extLst>
          </p:cNvPr>
          <p:cNvSpPr/>
          <p:nvPr/>
        </p:nvSpPr>
        <p:spPr>
          <a:xfrm>
            <a:off x="830132" y="2729168"/>
            <a:ext cx="3700820" cy="2779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Launch </a:t>
            </a:r>
            <a:r>
              <a:rPr lang="en-US" sz="3200" dirty="0">
                <a:latin typeface="+mn-lt"/>
              </a:rPr>
              <a:t>Jupyter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D568E0-A369-2A9F-BAD6-E4C4037A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13" y="2160678"/>
            <a:ext cx="6750373" cy="18859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95AD4-F777-FED0-34C1-55F9CE53AC85}"/>
              </a:ext>
            </a:extLst>
          </p:cNvPr>
          <p:cNvGrpSpPr/>
          <p:nvPr/>
        </p:nvGrpSpPr>
        <p:grpSpPr>
          <a:xfrm>
            <a:off x="6051567" y="2719327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EA3C8F-D9CE-1AFC-250E-EDCEE9850D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E11D58-21D4-118E-7B13-F6AA8033AF8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45ACDB-F366-CAB4-953E-73A707C91614}"/>
              </a:ext>
            </a:extLst>
          </p:cNvPr>
          <p:cNvGrpSpPr/>
          <p:nvPr/>
        </p:nvGrpSpPr>
        <p:grpSpPr>
          <a:xfrm>
            <a:off x="6271584" y="2965209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57B1635-1A6C-DACC-D4EC-42DEC4969D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6E61AB-1757-F13F-18B4-6882B7A0508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7519D9-91A5-B85A-EAC7-3508E298485E}"/>
              </a:ext>
            </a:extLst>
          </p:cNvPr>
          <p:cNvGrpSpPr/>
          <p:nvPr/>
        </p:nvGrpSpPr>
        <p:grpSpPr>
          <a:xfrm>
            <a:off x="7348218" y="3208456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4859A3-4F29-1C39-6296-F6AC16BDC87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EF4A6F2-2776-BE5D-FFDF-73F56C0BC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001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B944FB-03D1-3713-8AC8-B432316D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349" y="1700927"/>
            <a:ext cx="2933302" cy="4651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BFE402-AFA2-44CD-B3C4-FBF57F790650}"/>
              </a:ext>
            </a:extLst>
          </p:cNvPr>
          <p:cNvSpPr/>
          <p:nvPr/>
        </p:nvSpPr>
        <p:spPr>
          <a:xfrm>
            <a:off x="3530651" y="2818930"/>
            <a:ext cx="2225571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8A483F-6F06-4F5D-9970-FCC43A98C657}"/>
              </a:ext>
            </a:extLst>
          </p:cNvPr>
          <p:cNvSpPr/>
          <p:nvPr/>
        </p:nvSpPr>
        <p:spPr>
          <a:xfrm>
            <a:off x="3441180" y="3900378"/>
            <a:ext cx="1662971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C379FD5-D75C-4384-85AE-E2878AA28434}"/>
              </a:ext>
            </a:extLst>
          </p:cNvPr>
          <p:cNvCxnSpPr>
            <a:cxnSpLocks/>
            <a:stCxn id="36" idx="1"/>
            <a:endCxn id="37" idx="0"/>
          </p:cNvCxnSpPr>
          <p:nvPr/>
        </p:nvCxnSpPr>
        <p:spPr>
          <a:xfrm rot="10800000" flipH="1" flipV="1">
            <a:off x="3530650" y="2942072"/>
            <a:ext cx="742015" cy="958306"/>
          </a:xfrm>
          <a:prstGeom prst="bentConnector4">
            <a:avLst>
              <a:gd name="adj1" fmla="val -30808"/>
              <a:gd name="adj2" fmla="val 564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FC9DB2-F7E5-4A0F-B56E-E64F43601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22" y="1468581"/>
            <a:ext cx="5314156" cy="5024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387780" y="3059670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6494885" y="336970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2860953" y="3517337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3922939" y="189479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7134260" y="3811051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5381321" y="469245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4004764" y="575122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E7F03F1-D936-4563-BBD2-54BE9C55402F}"/>
              </a:ext>
            </a:extLst>
          </p:cNvPr>
          <p:cNvSpPr/>
          <p:nvPr/>
        </p:nvSpPr>
        <p:spPr>
          <a:xfrm>
            <a:off x="5298242" y="3427407"/>
            <a:ext cx="1012620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4004764" y="6053178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11988E2-6929-47E3-8D16-A8E02B29B232}"/>
              </a:ext>
            </a:extLst>
          </p:cNvPr>
          <p:cNvSpPr/>
          <p:nvPr/>
        </p:nvSpPr>
        <p:spPr>
          <a:xfrm>
            <a:off x="3812872" y="3907648"/>
            <a:ext cx="1468555" cy="188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0D594-914B-4909-9924-1DA2C806D59F}"/>
              </a:ext>
            </a:extLst>
          </p:cNvPr>
          <p:cNvSpPr txBox="1"/>
          <p:nvPr/>
        </p:nvSpPr>
        <p:spPr>
          <a:xfrm>
            <a:off x="5379246" y="1626928"/>
            <a:ext cx="2680903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are not normally privy to the underlying formula that generated the complicated wave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2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1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appears to be a </a:t>
            </a:r>
            <a:r>
              <a:rPr lang="en-US" sz="2400" b="1" dirty="0">
                <a:solidFill>
                  <a:srgbClr val="FF0000"/>
                </a:solidFill>
              </a:rPr>
              <a:t>complicated</a:t>
            </a:r>
            <a:r>
              <a:rPr lang="en-US" sz="2400" dirty="0"/>
              <a:t> waveform might be just a series of </a:t>
            </a:r>
            <a:r>
              <a:rPr lang="en-US" sz="2400" b="1" dirty="0">
                <a:solidFill>
                  <a:srgbClr val="00B050"/>
                </a:solidFill>
              </a:rPr>
              <a:t>simple</a:t>
            </a:r>
            <a:r>
              <a:rPr lang="en-US" sz="2400" dirty="0"/>
              <a:t> waves all added together (in a linear superposition)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Underneath the perceived </a:t>
            </a:r>
            <a:r>
              <a:rPr lang="en-US" sz="2400" b="1" dirty="0">
                <a:solidFill>
                  <a:srgbClr val="0070C0"/>
                </a:solidFill>
              </a:rPr>
              <a:t>random</a:t>
            </a:r>
            <a:r>
              <a:rPr lang="en-US" sz="2400" dirty="0"/>
              <a:t> behavior of a function undergoing wild fluctuations might be a system of straightforward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These simple waves may individually convey </a:t>
            </a:r>
            <a:r>
              <a:rPr lang="en-US" sz="2400" b="1" dirty="0">
                <a:solidFill>
                  <a:srgbClr val="7030A0"/>
                </a:solidFill>
              </a:rPr>
              <a:t>some important knowledge</a:t>
            </a:r>
            <a:r>
              <a:rPr lang="en-US" sz="2400" dirty="0"/>
              <a:t> about the true </a:t>
            </a:r>
            <a:r>
              <a:rPr lang="en-US" sz="2400" u="sng" dirty="0"/>
              <a:t>nature</a:t>
            </a:r>
            <a:r>
              <a:rPr lang="en-US" sz="2400" dirty="0"/>
              <a:t> of the observed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process of determining the underlying simple waveforms that make up a complicated wave is called </a:t>
            </a:r>
            <a:r>
              <a:rPr lang="en-US" sz="2400" b="1" dirty="0"/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8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6379A2-14C3-47C2-83E9-1B58BB14E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6373811" y="2402366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no discernible pattern within the complicated waveform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/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/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blipFill>
                <a:blip r:embed="rId5"/>
                <a:stretch>
                  <a:fillRect l="-16981" r="-113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09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D0BF9E-699A-1344-4DD8-6FD56E30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13" y="1243675"/>
            <a:ext cx="7406757" cy="5171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samples.csv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CF2241-8990-480D-A2BD-3ED6DD88B5DE}"/>
              </a:ext>
            </a:extLst>
          </p:cNvPr>
          <p:cNvSpPr/>
          <p:nvPr/>
        </p:nvSpPr>
        <p:spPr>
          <a:xfrm>
            <a:off x="1432660" y="4502707"/>
            <a:ext cx="979250" cy="246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0D414A-1BDB-406E-AE2A-991F9DFAB422}"/>
              </a:ext>
            </a:extLst>
          </p:cNvPr>
          <p:cNvSpPr/>
          <p:nvPr/>
        </p:nvSpPr>
        <p:spPr>
          <a:xfrm>
            <a:off x="1432660" y="2275396"/>
            <a:ext cx="2067544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AAFE403-8F7D-4C77-8439-12C11937AD95}"/>
              </a:ext>
            </a:extLst>
          </p:cNvPr>
          <p:cNvCxnSpPr>
            <a:cxnSpLocks/>
            <a:stCxn id="22" idx="1"/>
            <a:endCxn id="7" idx="1"/>
          </p:cNvCxnSpPr>
          <p:nvPr/>
        </p:nvCxnSpPr>
        <p:spPr>
          <a:xfrm rot="10800000" flipV="1">
            <a:off x="1432660" y="2398537"/>
            <a:ext cx="12700" cy="2227311"/>
          </a:xfrm>
          <a:prstGeom prst="bentConnector3">
            <a:avLst>
              <a:gd name="adj1" fmla="val 51639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/>
              <p:nvPr/>
            </p:nvSpPr>
            <p:spPr>
              <a:xfrm>
                <a:off x="3901936" y="3742969"/>
                <a:ext cx="181511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936" y="3742969"/>
                <a:ext cx="181511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/>
              <p:nvPr/>
            </p:nvSpPr>
            <p:spPr>
              <a:xfrm>
                <a:off x="6580570" y="3742968"/>
                <a:ext cx="1936107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570" y="3742968"/>
                <a:ext cx="193610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12D402E-7BAA-4DBE-80DF-D02A49946933}"/>
              </a:ext>
            </a:extLst>
          </p:cNvPr>
          <p:cNvSpPr/>
          <p:nvPr/>
        </p:nvSpPr>
        <p:spPr>
          <a:xfrm>
            <a:off x="4750398" y="3189970"/>
            <a:ext cx="1130400" cy="15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6A9322-9ADA-4AC6-8DB9-382EAF89ECDE}"/>
              </a:ext>
            </a:extLst>
          </p:cNvPr>
          <p:cNvSpPr/>
          <p:nvPr/>
        </p:nvSpPr>
        <p:spPr>
          <a:xfrm>
            <a:off x="6138108" y="3196699"/>
            <a:ext cx="1114425" cy="15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1B7FF8-C627-4142-B357-30C3DBA29F17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5400000">
            <a:off x="4863475" y="3290845"/>
            <a:ext cx="398141" cy="50610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DD5BAAE-0E53-4385-B11F-14F39138C823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16200000" flipH="1">
            <a:off x="6926267" y="3120610"/>
            <a:ext cx="391411" cy="85330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8525B375-83DF-4454-89A1-F295B7639704}"/>
              </a:ext>
            </a:extLst>
          </p:cNvPr>
          <p:cNvSpPr/>
          <p:nvPr/>
        </p:nvSpPr>
        <p:spPr>
          <a:xfrm>
            <a:off x="5047618" y="4898516"/>
            <a:ext cx="3517491" cy="1210956"/>
          </a:xfrm>
          <a:prstGeom prst="borderCallout2">
            <a:avLst>
              <a:gd name="adj1" fmla="val 8049"/>
              <a:gd name="adj2" fmla="val 49874"/>
              <a:gd name="adj3" fmla="val -32760"/>
              <a:gd name="adj4" fmla="val 41660"/>
              <a:gd name="adj5" fmla="val -53839"/>
              <a:gd name="adj6" fmla="val 29079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program generated this “comma separated value” (CSV) text file that contains the sampled sinusoid data points</a:t>
            </a:r>
          </a:p>
        </p:txBody>
      </p:sp>
    </p:spTree>
    <p:extLst>
      <p:ext uri="{BB962C8B-B14F-4D97-AF65-F5344CB8AC3E}">
        <p14:creationId xmlns:p14="http://schemas.microsoft.com/office/powerpoint/2010/main" val="144694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now wish to analyze the sample data through the lens of </a:t>
            </a:r>
            <a:r>
              <a:rPr lang="en-US" sz="2400" b="1" dirty="0">
                <a:solidFill>
                  <a:srgbClr val="FF0000"/>
                </a:solidFill>
              </a:rPr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know that Mother Nature often shows us only her complicated side, and our job as scientists is to </a:t>
            </a:r>
            <a:r>
              <a:rPr lang="en-US" sz="2400" b="1" i="1" dirty="0"/>
              <a:t>unravel</a:t>
            </a:r>
            <a:r>
              <a:rPr lang="en-US" sz="2400" dirty="0"/>
              <a:t> those mysteries – to get to the simplicity and beauty </a:t>
            </a:r>
            <a:r>
              <a:rPr lang="en-US" sz="2400" u="sng" dirty="0"/>
              <a:t>hiding</a:t>
            </a:r>
            <a:r>
              <a:rPr lang="en-US" sz="2400" dirty="0"/>
              <a:t> behind that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Often the true nature of </a:t>
            </a:r>
            <a:r>
              <a:rPr lang="en-US" sz="2400" b="1" dirty="0">
                <a:solidFill>
                  <a:srgbClr val="0070C0"/>
                </a:solidFill>
              </a:rPr>
              <a:t>the underlying physical laws </a:t>
            </a:r>
            <a:r>
              <a:rPr lang="en-US" sz="2400" dirty="0"/>
              <a:t>generating the measured data can be better understood by </a:t>
            </a:r>
            <a:r>
              <a:rPr lang="en-US" sz="2400" b="1" dirty="0">
                <a:solidFill>
                  <a:srgbClr val="00B050"/>
                </a:solidFill>
              </a:rPr>
              <a:t>identifying the simple waves </a:t>
            </a:r>
            <a:r>
              <a:rPr lang="en-US" sz="2400" dirty="0"/>
              <a:t>that (when in superposition) </a:t>
            </a:r>
            <a:r>
              <a:rPr lang="en-US" sz="2400" i="1" dirty="0"/>
              <a:t>appear</a:t>
            </a:r>
            <a:r>
              <a:rPr lang="en-US" sz="2400" dirty="0"/>
              <a:t> to be a complicated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Fourier Analysis is </a:t>
            </a:r>
            <a:r>
              <a:rPr lang="en-US" sz="2400" b="1" dirty="0"/>
              <a:t>the</a:t>
            </a:r>
            <a:r>
              <a:rPr lang="en-US" sz="2400" dirty="0"/>
              <a:t> microscope of scientific computing – it is one of the most powerful methods we have in our toolbox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7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3C0529-674A-AF63-E8AC-FADFF824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702" y="1455606"/>
            <a:ext cx="5342596" cy="5095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973253" y="624910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4060909" y="1461260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6836887" y="1684298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4009496" y="1907146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4020358" y="2121792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4736284" y="255174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4817007" y="2769260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5049353" y="2994749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47CACB-CDDC-46EC-81D1-A93333F4EB46}"/>
              </a:ext>
            </a:extLst>
          </p:cNvPr>
          <p:cNvGrpSpPr/>
          <p:nvPr/>
        </p:nvGrpSpPr>
        <p:grpSpPr>
          <a:xfrm>
            <a:off x="4880728" y="4069862"/>
            <a:ext cx="1084769" cy="369332"/>
            <a:chOff x="3912011" y="6259384"/>
            <a:chExt cx="1084769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B345FE-4FA6-4591-81C2-F78607B114E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81669F-D5DE-4BA3-8D75-C4C46C1CE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046FAA-2D63-4F55-8985-2CB19DB79834}"/>
              </a:ext>
            </a:extLst>
          </p:cNvPr>
          <p:cNvGrpSpPr/>
          <p:nvPr/>
        </p:nvGrpSpPr>
        <p:grpSpPr>
          <a:xfrm>
            <a:off x="6944265" y="4915625"/>
            <a:ext cx="1084769" cy="369332"/>
            <a:chOff x="3912011" y="6259384"/>
            <a:chExt cx="1084769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D7BDAF-9B64-4805-9373-CD4DC814934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F68CD15-1F41-4897-94B8-E2B2430C7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160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D3C720-80F2-4B97-99BB-A184B0E7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13" y="1453126"/>
            <a:ext cx="5468775" cy="412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4175765" y="1622989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6695120" y="185858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4704850" y="2380882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103204" y="291819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5796741" y="3340607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7161817" y="366166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6495254" y="3972325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3475504" y="4687862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47CACB-CDDC-46EC-81D1-A93333F4EB46}"/>
              </a:ext>
            </a:extLst>
          </p:cNvPr>
          <p:cNvGrpSpPr/>
          <p:nvPr/>
        </p:nvGrpSpPr>
        <p:grpSpPr>
          <a:xfrm>
            <a:off x="4005396" y="5249317"/>
            <a:ext cx="1084769" cy="369332"/>
            <a:chOff x="3912011" y="6259384"/>
            <a:chExt cx="1084769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B345FE-4FA6-4591-81C2-F78607B114E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81669F-D5DE-4BA3-8D75-C4C46C1CE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BCD1D34-C88F-4F37-97B5-15BB510B96E8}"/>
              </a:ext>
            </a:extLst>
          </p:cNvPr>
          <p:cNvSpPr/>
          <p:nvPr/>
        </p:nvSpPr>
        <p:spPr>
          <a:xfrm>
            <a:off x="3591267" y="1916878"/>
            <a:ext cx="1498897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46A3ED-7E48-4826-BE67-F3743ECA235E}"/>
              </a:ext>
            </a:extLst>
          </p:cNvPr>
          <p:cNvSpPr/>
          <p:nvPr/>
        </p:nvSpPr>
        <p:spPr>
          <a:xfrm>
            <a:off x="4315659" y="4027971"/>
            <a:ext cx="1457834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F97D9D-78BE-4EE7-A691-63D184938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592" y="4696521"/>
            <a:ext cx="2114286" cy="16523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021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D3C720-80F2-4B97-99BB-A184B0E7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13" y="1453126"/>
            <a:ext cx="5468775" cy="412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7E8C8F3A-DFEE-4C8E-886B-84C90897A453}"/>
              </a:ext>
            </a:extLst>
          </p:cNvPr>
          <p:cNvSpPr/>
          <p:nvPr/>
        </p:nvSpPr>
        <p:spPr>
          <a:xfrm>
            <a:off x="5584730" y="4653674"/>
            <a:ext cx="3142994" cy="1685627"/>
          </a:xfrm>
          <a:prstGeom prst="borderCallout2">
            <a:avLst>
              <a:gd name="adj1" fmla="val 35651"/>
              <a:gd name="adj2" fmla="val 3197"/>
              <a:gd name="adj3" fmla="val 14032"/>
              <a:gd name="adj4" fmla="val -14355"/>
              <a:gd name="adj5" fmla="val -7002"/>
              <a:gd name="adj6" fmla="val -19025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amplitude of each simple wave is just the </a:t>
            </a:r>
            <a:r>
              <a:rPr lang="en-US" b="1" dirty="0">
                <a:solidFill>
                  <a:srgbClr val="FF0000"/>
                </a:solidFill>
              </a:rPr>
              <a:t>mean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value</a:t>
            </a:r>
            <a:r>
              <a:rPr lang="en-US" dirty="0">
                <a:solidFill>
                  <a:srgbClr val="FF0000"/>
                </a:solidFill>
              </a:rPr>
              <a:t> of the product of every sample of the complicated wave multiplied by that simple wave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E3B1CD38-41F1-4FA5-9971-AA5E94CF77F8}"/>
              </a:ext>
            </a:extLst>
          </p:cNvPr>
          <p:cNvSpPr/>
          <p:nvPr/>
        </p:nvSpPr>
        <p:spPr>
          <a:xfrm>
            <a:off x="302422" y="2457977"/>
            <a:ext cx="1739052" cy="549275"/>
          </a:xfrm>
          <a:prstGeom prst="wedgeRectCallout">
            <a:avLst>
              <a:gd name="adj1" fmla="val 69335"/>
              <a:gd name="adj2" fmla="val 48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Multiply every term (integer frequency)…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ED11CB32-DF27-40AA-B1A0-F7F0C76D407B}"/>
              </a:ext>
            </a:extLst>
          </p:cNvPr>
          <p:cNvSpPr/>
          <p:nvPr/>
        </p:nvSpPr>
        <p:spPr>
          <a:xfrm>
            <a:off x="302422" y="3303286"/>
            <a:ext cx="1682683" cy="468173"/>
          </a:xfrm>
          <a:prstGeom prst="wedgeRectCallout">
            <a:avLst>
              <a:gd name="adj1" fmla="val 85106"/>
              <a:gd name="adj2" fmla="val -89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...by every sampled data value…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1768A948-9484-410E-B6D4-CFAFD2C3A015}"/>
              </a:ext>
            </a:extLst>
          </p:cNvPr>
          <p:cNvSpPr/>
          <p:nvPr/>
        </p:nvSpPr>
        <p:spPr>
          <a:xfrm>
            <a:off x="302422" y="4041618"/>
            <a:ext cx="1521562" cy="808224"/>
          </a:xfrm>
          <a:prstGeom prst="wedgeRectCallout">
            <a:avLst>
              <a:gd name="adj1" fmla="val 117455"/>
              <a:gd name="adj2" fmla="val -71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...to find the contribution of each simple wave</a:t>
            </a:r>
          </a:p>
        </p:txBody>
      </p:sp>
    </p:spTree>
    <p:extLst>
      <p:ext uri="{BB962C8B-B14F-4D97-AF65-F5344CB8AC3E}">
        <p14:creationId xmlns:p14="http://schemas.microsoft.com/office/powerpoint/2010/main" val="146920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 animBg="1"/>
      <p:bldP spid="42" grpId="0" animBg="1"/>
      <p:bldP spid="4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E3E3D6-C883-4825-9806-7EF3AC80A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26" y="1989576"/>
            <a:ext cx="6766904" cy="2298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514688" y="1981112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3669546" y="253357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4270866" y="288218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4469345" y="306685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3887408" y="3436186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2478169" y="396866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F21DB2B-B688-47C4-9E1B-0C32ECF31967}"/>
              </a:ext>
            </a:extLst>
          </p:cNvPr>
          <p:cNvSpPr txBox="1"/>
          <p:nvPr/>
        </p:nvSpPr>
        <p:spPr>
          <a:xfrm>
            <a:off x="2323818" y="1323397"/>
            <a:ext cx="44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Inverse Discrete Fourier Transform (IDFT)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FD176-8CC7-473E-8A41-EAAFA666521A}"/>
              </a:ext>
            </a:extLst>
          </p:cNvPr>
          <p:cNvSpPr txBox="1"/>
          <p:nvPr/>
        </p:nvSpPr>
        <p:spPr>
          <a:xfrm>
            <a:off x="1805951" y="4808766"/>
            <a:ext cx="553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num_points = number of samples in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</a:t>
            </a:r>
            <a:r>
              <a:rPr lang="en-US" u="sng" dirty="0"/>
              <a:t>r</a:t>
            </a:r>
            <a:r>
              <a:rPr lang="en-US" dirty="0"/>
              <a:t> = </a:t>
            </a:r>
            <a:r>
              <a:rPr lang="en-US" b="1" dirty="0"/>
              <a:t>reconstructed</a:t>
            </a:r>
            <a:r>
              <a:rPr lang="en-US" dirty="0"/>
              <a:t> sample y-values (the amplitudes)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13EDCB29-80B1-476F-8861-F5453C2161DD}"/>
              </a:ext>
            </a:extLst>
          </p:cNvPr>
          <p:cNvSpPr/>
          <p:nvPr/>
        </p:nvSpPr>
        <p:spPr>
          <a:xfrm>
            <a:off x="5906366" y="1799286"/>
            <a:ext cx="2916438" cy="1267568"/>
          </a:xfrm>
          <a:prstGeom prst="borderCallout2">
            <a:avLst>
              <a:gd name="adj1" fmla="val 73375"/>
              <a:gd name="adj2" fmla="val 13557"/>
              <a:gd name="adj3" fmla="val 94222"/>
              <a:gd name="adj4" fmla="val 7533"/>
              <a:gd name="adj5" fmla="val 120021"/>
              <a:gd name="adj6" fmla="val 12579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reconstructed wave is just the </a:t>
            </a:r>
            <a:r>
              <a:rPr lang="en-US" b="1" dirty="0">
                <a:solidFill>
                  <a:schemeClr val="tx1"/>
                </a:solidFill>
              </a:rPr>
              <a:t>linear sum </a:t>
            </a:r>
            <a:r>
              <a:rPr lang="en-US" dirty="0">
                <a:solidFill>
                  <a:srgbClr val="FF0000"/>
                </a:solidFill>
              </a:rPr>
              <a:t>of the amplitude of each </a:t>
            </a:r>
            <a:r>
              <a:rPr lang="en-US" b="1" dirty="0">
                <a:solidFill>
                  <a:srgbClr val="FF0000"/>
                </a:solidFill>
              </a:rPr>
              <a:t>simple</a:t>
            </a:r>
            <a:r>
              <a:rPr lang="en-US" dirty="0">
                <a:solidFill>
                  <a:srgbClr val="FF0000"/>
                </a:solidFill>
              </a:rPr>
              <a:t> cosine and sine wave</a:t>
            </a:r>
          </a:p>
        </p:txBody>
      </p:sp>
    </p:spTree>
    <p:extLst>
      <p:ext uri="{BB962C8B-B14F-4D97-AF65-F5344CB8AC3E}">
        <p14:creationId xmlns:p14="http://schemas.microsoft.com/office/powerpoint/2010/main" val="328219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ABB4A6-65FD-7382-FD90-AD028B488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25" y="1225244"/>
            <a:ext cx="8244347" cy="5496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B7E58B-4A3F-FA26-B769-3A3B31777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52" y="1314502"/>
            <a:ext cx="7233095" cy="526043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Unravelling the Complicated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/>
              <p:nvPr/>
            </p:nvSpPr>
            <p:spPr>
              <a:xfrm>
                <a:off x="2663873" y="2641680"/>
                <a:ext cx="6069931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func>
                                <m:func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𝟏𝟗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73" y="2641680"/>
                <a:ext cx="606993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1F6B74-FC0A-45AF-A2B8-06BA6FB570E2}"/>
              </a:ext>
            </a:extLst>
          </p:cNvPr>
          <p:cNvCxnSpPr>
            <a:cxnSpLocks/>
          </p:cNvCxnSpPr>
          <p:nvPr/>
        </p:nvCxnSpPr>
        <p:spPr>
          <a:xfrm>
            <a:off x="2405921" y="1836295"/>
            <a:ext cx="1176728" cy="8469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E703EE-CE58-4C23-B8DE-51A68914C44F}"/>
              </a:ext>
            </a:extLst>
          </p:cNvPr>
          <p:cNvCxnSpPr>
            <a:cxnSpLocks/>
          </p:cNvCxnSpPr>
          <p:nvPr/>
        </p:nvCxnSpPr>
        <p:spPr>
          <a:xfrm flipV="1">
            <a:off x="2368446" y="2918679"/>
            <a:ext cx="1868198" cy="308488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77AD2F-595A-4910-9F9F-9FE8550F8CC0}"/>
              </a:ext>
            </a:extLst>
          </p:cNvPr>
          <p:cNvCxnSpPr>
            <a:cxnSpLocks/>
          </p:cNvCxnSpPr>
          <p:nvPr/>
        </p:nvCxnSpPr>
        <p:spPr>
          <a:xfrm flipV="1">
            <a:off x="3597639" y="2918678"/>
            <a:ext cx="1279085" cy="64898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70F749-CBDE-4C9C-BC44-B0B22CF3D8B2}"/>
              </a:ext>
            </a:extLst>
          </p:cNvPr>
          <p:cNvCxnSpPr>
            <a:cxnSpLocks/>
          </p:cNvCxnSpPr>
          <p:nvPr/>
        </p:nvCxnSpPr>
        <p:spPr>
          <a:xfrm flipV="1">
            <a:off x="3560164" y="2908092"/>
            <a:ext cx="2091128" cy="31329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E835C5-6C85-4025-9F79-9603B7823706}"/>
              </a:ext>
            </a:extLst>
          </p:cNvPr>
          <p:cNvCxnSpPr>
            <a:cxnSpLocks/>
          </p:cNvCxnSpPr>
          <p:nvPr/>
        </p:nvCxnSpPr>
        <p:spPr>
          <a:xfrm flipV="1">
            <a:off x="4766872" y="2900597"/>
            <a:ext cx="1536492" cy="212110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1E51B4-8B53-4115-BC4A-3C0025FE50FA}"/>
              </a:ext>
            </a:extLst>
          </p:cNvPr>
          <p:cNvCxnSpPr>
            <a:cxnSpLocks/>
          </p:cNvCxnSpPr>
          <p:nvPr/>
        </p:nvCxnSpPr>
        <p:spPr>
          <a:xfrm flipV="1">
            <a:off x="4788694" y="2918678"/>
            <a:ext cx="2230696" cy="30923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5A8821-3C66-4B71-8BF2-E3ECC42DA391}"/>
              </a:ext>
            </a:extLst>
          </p:cNvPr>
          <p:cNvCxnSpPr>
            <a:cxnSpLocks/>
          </p:cNvCxnSpPr>
          <p:nvPr/>
        </p:nvCxnSpPr>
        <p:spPr>
          <a:xfrm flipV="1">
            <a:off x="6573187" y="2918678"/>
            <a:ext cx="1086283" cy="279257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1436D9-96AD-4E01-8F75-01C6D2A7E18C}"/>
              </a:ext>
            </a:extLst>
          </p:cNvPr>
          <p:cNvCxnSpPr>
            <a:cxnSpLocks/>
          </p:cNvCxnSpPr>
          <p:nvPr/>
        </p:nvCxnSpPr>
        <p:spPr>
          <a:xfrm flipV="1">
            <a:off x="6580682" y="2918678"/>
            <a:ext cx="1737573" cy="30923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499E7FAE-EE5B-2399-5780-DF51D560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Reconstructing the Complicated Wave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9C5F2-26BF-4417-9229-79268884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16"/>
          <a:stretch/>
        </p:blipFill>
        <p:spPr>
          <a:xfrm>
            <a:off x="449826" y="1225244"/>
            <a:ext cx="4203290" cy="5496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BDCD94-CD06-454B-9B46-0161D1190479}"/>
              </a:ext>
            </a:extLst>
          </p:cNvPr>
          <p:cNvSpPr txBox="1"/>
          <p:nvPr/>
        </p:nvSpPr>
        <p:spPr>
          <a:xfrm>
            <a:off x="5980471" y="2706329"/>
            <a:ext cx="25348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>
                <a:solidFill>
                  <a:srgbClr val="7030A0"/>
                </a:solidFill>
              </a:rPr>
              <a:t>Inverse DFT </a:t>
            </a:r>
            <a:r>
              <a:rPr lang="en-US" sz="2000" dirty="0"/>
              <a:t>was able to </a:t>
            </a:r>
            <a:r>
              <a:rPr lang="en-US" sz="2000" i="1" dirty="0"/>
              <a:t>identically</a:t>
            </a:r>
            <a:r>
              <a:rPr lang="en-US" sz="2000" dirty="0"/>
              <a:t> </a:t>
            </a:r>
            <a:r>
              <a:rPr lang="en-US" sz="2000" b="1" dirty="0"/>
              <a:t>reconstruct</a:t>
            </a:r>
            <a:r>
              <a:rPr lang="en-US" sz="2000" dirty="0"/>
              <a:t> the original complicated wave by summing together only </a:t>
            </a:r>
            <a:r>
              <a:rPr lang="en-US" sz="2000" u="sng" dirty="0"/>
              <a:t>four</a:t>
            </a:r>
            <a:r>
              <a:rPr lang="en-US" sz="2000" dirty="0"/>
              <a:t> simple waves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35AA6108-03CE-4307-9CFA-81E37BE83FF0}"/>
              </a:ext>
            </a:extLst>
          </p:cNvPr>
          <p:cNvSpPr/>
          <p:nvPr/>
        </p:nvSpPr>
        <p:spPr>
          <a:xfrm>
            <a:off x="4859594" y="2758404"/>
            <a:ext cx="840658" cy="230812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5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62982-C629-4D69-BE00-8DC3CD3A03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3748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22B2C-D3CA-422A-A721-55E90A4E87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9573" y="4219782"/>
            <a:ext cx="4115769" cy="2136569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234390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B8E19-88DE-4A2D-A26A-FC581F9CADFF}"/>
              </a:ext>
            </a:extLst>
          </p:cNvPr>
          <p:cNvSpPr txBox="1"/>
          <p:nvPr/>
        </p:nvSpPr>
        <p:spPr>
          <a:xfrm>
            <a:off x="6234391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</p:spTree>
    <p:extLst>
      <p:ext uri="{BB962C8B-B14F-4D97-AF65-F5344CB8AC3E}">
        <p14:creationId xmlns:p14="http://schemas.microsoft.com/office/powerpoint/2010/main" val="81638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4AC165-0EED-4549-A6B6-CEDAAAAA57C4}"/>
              </a:ext>
            </a:extLst>
          </p:cNvPr>
          <p:cNvSpPr txBox="1"/>
          <p:nvPr/>
        </p:nvSpPr>
        <p:spPr>
          <a:xfrm>
            <a:off x="1720155" y="5621837"/>
            <a:ext cx="5703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All the complexity of the original waveform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 in the </a:t>
            </a:r>
            <a:r>
              <a:rPr lang="en-US" sz="2000" u="sng" dirty="0">
                <a:solidFill>
                  <a:srgbClr val="7030A0"/>
                </a:solidFill>
              </a:rPr>
              <a:t>time</a:t>
            </a:r>
            <a:r>
              <a:rPr lang="en-US" sz="2000" dirty="0">
                <a:solidFill>
                  <a:srgbClr val="7030A0"/>
                </a:solidFill>
              </a:rPr>
              <a:t> domain (</a:t>
            </a:r>
            <a:r>
              <a:rPr lang="en-US" sz="2000" b="1" dirty="0">
                <a:solidFill>
                  <a:srgbClr val="7030A0"/>
                </a:solidFill>
              </a:rPr>
              <a:t>2000</a:t>
            </a:r>
            <a:r>
              <a:rPr lang="en-US" sz="2000" dirty="0">
                <a:solidFill>
                  <a:srgbClr val="7030A0"/>
                </a:solidFill>
              </a:rPr>
              <a:t> numbers) is fully described using just </a:t>
            </a:r>
            <a:r>
              <a:rPr lang="en-US" sz="2000" b="1" dirty="0"/>
              <a:t>eight</a:t>
            </a:r>
            <a:r>
              <a:rPr lang="en-US" sz="2000" dirty="0">
                <a:solidFill>
                  <a:srgbClr val="7030A0"/>
                </a:solidFill>
              </a:rPr>
              <a:t> numbers in the </a:t>
            </a:r>
            <a:r>
              <a:rPr lang="en-US" sz="2000" u="sng" dirty="0">
                <a:solidFill>
                  <a:srgbClr val="7030A0"/>
                </a:solidFill>
              </a:rPr>
              <a:t>frequency</a:t>
            </a:r>
            <a:r>
              <a:rPr lang="en-US" sz="2000" dirty="0">
                <a:solidFill>
                  <a:srgbClr val="7030A0"/>
                </a:solidFill>
              </a:rPr>
              <a:t> domain</a:t>
            </a:r>
            <a:r>
              <a:rPr lang="en-US" sz="2000" dirty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Information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/>
              <p:nvPr/>
            </p:nvSpPr>
            <p:spPr>
              <a:xfrm>
                <a:off x="1537034" y="1472731"/>
                <a:ext cx="60699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func>
                                <m:func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𝟏𝟗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34" y="1472731"/>
                <a:ext cx="6069931" cy="276999"/>
              </a:xfrm>
              <a:prstGeom prst="rect">
                <a:avLst/>
              </a:prstGeom>
              <a:blipFill>
                <a:blip r:embed="rId2"/>
                <a:stretch>
                  <a:fillRect l="-502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9898A13-D1AA-45C9-B14A-A5AA54604132}"/>
              </a:ext>
            </a:extLst>
          </p:cNvPr>
          <p:cNvGrpSpPr/>
          <p:nvPr/>
        </p:nvGrpSpPr>
        <p:grpSpPr>
          <a:xfrm>
            <a:off x="753152" y="2136485"/>
            <a:ext cx="3437828" cy="3179016"/>
            <a:chOff x="753152" y="2136485"/>
            <a:chExt cx="3437828" cy="31790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B9A218-8B9A-4CD3-9EEB-C11407816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152" y="2136485"/>
              <a:ext cx="3437828" cy="20563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F4274E-F152-4E7B-B961-8847840B05C6}"/>
                </a:ext>
              </a:extLst>
            </p:cNvPr>
            <p:cNvSpPr txBox="1"/>
            <p:nvPr/>
          </p:nvSpPr>
          <p:spPr>
            <a:xfrm>
              <a:off x="1679340" y="4366811"/>
              <a:ext cx="1585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Time domain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D1F6FF-12AE-442E-A56E-61E0872CE76F}"/>
                </a:ext>
              </a:extLst>
            </p:cNvPr>
            <p:cNvSpPr txBox="1"/>
            <p:nvPr/>
          </p:nvSpPr>
          <p:spPr>
            <a:xfrm>
              <a:off x="1183446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1000 time values</a:t>
              </a:r>
            </a:p>
            <a:p>
              <a:pPr algn="ctr"/>
              <a:r>
                <a:rPr lang="en-US" dirty="0"/>
                <a:t>1000 amplitude 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07E221-50EA-7D43-DFE3-9B6EFDC41137}"/>
              </a:ext>
            </a:extLst>
          </p:cNvPr>
          <p:cNvGrpSpPr/>
          <p:nvPr/>
        </p:nvGrpSpPr>
        <p:grpSpPr>
          <a:xfrm>
            <a:off x="4945454" y="2025448"/>
            <a:ext cx="3336612" cy="3290053"/>
            <a:chOff x="4945454" y="2025448"/>
            <a:chExt cx="3336612" cy="32900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C1285-9ABD-4CBA-B322-D9B32BF77F54}"/>
                </a:ext>
              </a:extLst>
            </p:cNvPr>
            <p:cNvSpPr txBox="1"/>
            <p:nvPr/>
          </p:nvSpPr>
          <p:spPr>
            <a:xfrm>
              <a:off x="5585060" y="4366811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Frequency domain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D974A6-4C34-2D71-933A-D1C2E957C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5454" y="2025448"/>
              <a:ext cx="3336612" cy="242662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B41AE4-7D6A-4B91-ADB2-DAA3C6A89577}"/>
                </a:ext>
              </a:extLst>
            </p:cNvPr>
            <p:cNvSpPr txBox="1"/>
            <p:nvPr/>
          </p:nvSpPr>
          <p:spPr>
            <a:xfrm>
              <a:off x="5325140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 frequency values</a:t>
              </a:r>
            </a:p>
            <a:p>
              <a:pPr algn="ctr"/>
              <a:r>
                <a:rPr lang="en-US" dirty="0"/>
                <a:t>4 amplitude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26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Every JPEG Image uses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434" y="1610241"/>
            <a:ext cx="6413132" cy="47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55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All Streaming Video Services use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4" y="1468581"/>
            <a:ext cx="8178312" cy="49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82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F0"/>
                </a:solidFill>
              </a:rPr>
              <a:t>NASA 70m Antenna </a:t>
            </a:r>
            <a:r>
              <a:rPr lang="en-US" sz="2200" dirty="0"/>
              <a:t>has detected </a:t>
            </a:r>
            <a:r>
              <a:rPr lang="en-US" sz="2200" u="sng" dirty="0"/>
              <a:t>three</a:t>
            </a:r>
            <a:r>
              <a:rPr lang="en-US" sz="2200" dirty="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Your task is to perform </a:t>
            </a:r>
            <a:r>
              <a:rPr lang="en-US" sz="2200" b="1" dirty="0">
                <a:solidFill>
                  <a:srgbClr val="7030A0"/>
                </a:solidFill>
              </a:rPr>
              <a:t>Fourier Analysis </a:t>
            </a:r>
            <a:r>
              <a:rPr lang="en-US" sz="2200" dirty="0"/>
              <a:t>on each signal to determine which one </a:t>
            </a:r>
            <a:r>
              <a:rPr lang="en-US" sz="2200" b="1" dirty="0">
                <a:solidFill>
                  <a:srgbClr val="FF0000"/>
                </a:solidFill>
              </a:rPr>
              <a:t>is more likely</a:t>
            </a:r>
            <a:r>
              <a:rPr lang="en-US" sz="2200" dirty="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Mojave Desert in California</a:t>
            </a:r>
          </a:p>
        </p:txBody>
      </p:sp>
    </p:spTree>
    <p:extLst>
      <p:ext uri="{BB962C8B-B14F-4D97-AF65-F5344CB8AC3E}">
        <p14:creationId xmlns:p14="http://schemas.microsoft.com/office/powerpoint/2010/main" val="29119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1</a:t>
            </a:r>
          </a:p>
        </p:txBody>
      </p:sp>
    </p:spTree>
    <p:extLst>
      <p:ext uri="{BB962C8B-B14F-4D97-AF65-F5344CB8AC3E}">
        <p14:creationId xmlns:p14="http://schemas.microsoft.com/office/powerpoint/2010/main" val="2897891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81ABA-2D49-4137-8E2D-EB90C4FC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2215A-A696-47DB-B3AF-383E470BD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"/>
          <a:stretch/>
        </p:blipFill>
        <p:spPr>
          <a:xfrm>
            <a:off x="738666" y="924238"/>
            <a:ext cx="7608921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CCE8E-5D2E-4864-B3BD-5418716FB640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2</a:t>
            </a:r>
          </a:p>
        </p:txBody>
      </p:sp>
    </p:spTree>
    <p:extLst>
      <p:ext uri="{BB962C8B-B14F-4D97-AF65-F5344CB8AC3E}">
        <p14:creationId xmlns:p14="http://schemas.microsoft.com/office/powerpoint/2010/main" val="1252534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9199F-95D9-48B1-93CB-49EC7835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FCA8-B9B5-438F-B3A1-558AAFDC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82A4B-3866-4C07-8556-ACD576553249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3</a:t>
            </a:r>
          </a:p>
        </p:txBody>
      </p:sp>
    </p:spTree>
    <p:extLst>
      <p:ext uri="{BB962C8B-B14F-4D97-AF65-F5344CB8AC3E}">
        <p14:creationId xmlns:p14="http://schemas.microsoft.com/office/powerpoint/2010/main" val="468843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D057C-A76B-4A2B-8337-CD36D677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90" y="1529000"/>
            <a:ext cx="5647619" cy="3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C23FA-A203-49D7-80D2-C73060828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762" y="5566485"/>
            <a:ext cx="1990476" cy="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30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09BA74-3571-4DBD-BE9D-73B54F25F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286" y="5576008"/>
            <a:ext cx="1971429" cy="5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953878-7C7C-4C38-8026-4CBED40E0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190" y="1529000"/>
            <a:ext cx="5685714" cy="38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30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F576C5-BA2A-403E-81B8-F6EEE2DB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048" y="5576008"/>
            <a:ext cx="1961905" cy="5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768FFE-8F04-450A-927E-E963FE446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667" y="1538524"/>
            <a:ext cx="5666667" cy="37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37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6659A-536C-4573-8A53-7E0EAB63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573" y="1656072"/>
            <a:ext cx="4115769" cy="2114799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 &amp; #2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FA575-B983-4C65-8FE0-42DE5C2394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1984" y="4374429"/>
            <a:ext cx="4090941" cy="1849043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#2</a:t>
            </a:r>
          </a:p>
        </p:txBody>
      </p:sp>
    </p:spTree>
    <p:extLst>
      <p:ext uri="{BB962C8B-B14F-4D97-AF65-F5344CB8AC3E}">
        <p14:creationId xmlns:p14="http://schemas.microsoft.com/office/powerpoint/2010/main" val="205108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F0"/>
                </a:solidFill>
              </a:rPr>
              <a:t>NASA 70m Antenna </a:t>
            </a:r>
            <a:r>
              <a:rPr lang="en-US" sz="2200" dirty="0"/>
              <a:t>has detected </a:t>
            </a:r>
            <a:r>
              <a:rPr lang="en-US" sz="2200" u="sng" dirty="0"/>
              <a:t>three</a:t>
            </a:r>
            <a:r>
              <a:rPr lang="en-US" sz="2200" dirty="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Your task is to perform </a:t>
            </a:r>
            <a:r>
              <a:rPr lang="en-US" sz="2200" b="1" dirty="0">
                <a:solidFill>
                  <a:srgbClr val="7030A0"/>
                </a:solidFill>
              </a:rPr>
              <a:t>Fourier Analysis </a:t>
            </a:r>
            <a:r>
              <a:rPr lang="en-US" sz="2200" dirty="0"/>
              <a:t>on each signal to determine which one </a:t>
            </a:r>
            <a:r>
              <a:rPr lang="en-US" sz="2200" b="1" dirty="0">
                <a:solidFill>
                  <a:srgbClr val="FF0000"/>
                </a:solidFill>
              </a:rPr>
              <a:t>is more likely</a:t>
            </a:r>
            <a:r>
              <a:rPr lang="en-US" sz="2200" dirty="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Mojave Desert in California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68E224-95FB-3A70-802D-EADA9BA9B0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3102" y="5511089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E29BC-74C5-4753-98EC-04CE3FE38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31" y="1189709"/>
            <a:ext cx="7445938" cy="50095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space_signal1.csv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CCDAE-54B3-45EF-8F38-A799EAB4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71C72C-BEEB-408D-BD34-CD3381DBCC06}"/>
              </a:ext>
            </a:extLst>
          </p:cNvPr>
          <p:cNvSpPr/>
          <p:nvPr/>
        </p:nvSpPr>
        <p:spPr>
          <a:xfrm>
            <a:off x="3402767" y="2187302"/>
            <a:ext cx="4751882" cy="3366554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/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cosine and sine waves alternate, demonstrating on/off (Boolean) logic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amplitudes are the squares of the first four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prime</a:t>
                </a:r>
                <a:r>
                  <a:rPr lang="en-US" b="1" dirty="0">
                    <a:solidFill>
                      <a:srgbClr val="7030A0"/>
                    </a:solidFill>
                  </a:rPr>
                  <a:t> numbers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frequencies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1,6,7,8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 match the number of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protons</a:t>
                </a:r>
                <a:r>
                  <a:rPr lang="en-US" b="1" dirty="0">
                    <a:solidFill>
                      <a:srgbClr val="7030A0"/>
                    </a:solidFill>
                  </a:rPr>
                  <a:t> in Hydrogen(1), Carbon(6), Nitrogen(7), and Oxygen(8) : the most prevalent atoms in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organic</a:t>
                </a:r>
                <a:r>
                  <a:rPr lang="en-US" b="1" dirty="0">
                    <a:solidFill>
                      <a:srgbClr val="7030A0"/>
                    </a:solidFill>
                  </a:rPr>
                  <a:t> chemistry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b="1" dirty="0">
                    <a:solidFill>
                      <a:srgbClr val="00B050"/>
                    </a:solidFill>
                  </a:rPr>
                  <a:t>It is very unlikely this signal could have been constructed by some random process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blipFill>
                <a:blip r:embed="rId3"/>
                <a:stretch>
                  <a:fillRect l="-1200" t="-1085" r="-1467" b="-1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9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1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DA9BC66-5C05-4D79-BC57-010143998E28}"/>
              </a:ext>
            </a:extLst>
          </p:cNvPr>
          <p:cNvSpPr/>
          <p:nvPr/>
        </p:nvSpPr>
        <p:spPr>
          <a:xfrm>
            <a:off x="5906125" y="4906193"/>
            <a:ext cx="2609225" cy="1238864"/>
          </a:xfrm>
          <a:prstGeom prst="wedgeRoundRectCallout">
            <a:avLst>
              <a:gd name="adj1" fmla="val -51630"/>
              <a:gd name="adj2" fmla="val -106547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Who could see this signal carries so much embedded intelligence?</a:t>
            </a:r>
          </a:p>
        </p:txBody>
      </p:sp>
    </p:spTree>
    <p:extLst>
      <p:ext uri="{BB962C8B-B14F-4D97-AF65-F5344CB8AC3E}">
        <p14:creationId xmlns:p14="http://schemas.microsoft.com/office/powerpoint/2010/main" val="3879973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5" y="1490734"/>
            <a:ext cx="645795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25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0" y="1198103"/>
            <a:ext cx="8597080" cy="51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15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90" y="1857571"/>
            <a:ext cx="6047619" cy="31428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56781"/>
          <a:stretch/>
        </p:blipFill>
        <p:spPr>
          <a:xfrm>
            <a:off x="3426358" y="4826438"/>
            <a:ext cx="4600000" cy="14776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4998" y="5389418"/>
            <a:ext cx="2525150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Humans have counted sunspots </a:t>
            </a:r>
            <a:r>
              <a:rPr lang="en-US" i="1" dirty="0"/>
              <a:t>every day </a:t>
            </a:r>
            <a:r>
              <a:rPr lang="en-US" dirty="0"/>
              <a:t>from </a:t>
            </a:r>
            <a:r>
              <a:rPr lang="en-US" b="1" dirty="0">
                <a:solidFill>
                  <a:srgbClr val="FF0000"/>
                </a:solidFill>
              </a:rPr>
              <a:t>1700 – 2016</a:t>
            </a:r>
            <a:r>
              <a:rPr lang="en-US" dirty="0"/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80823" y="1283915"/>
            <a:ext cx="29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sunspots.csv</a:t>
            </a:r>
          </a:p>
        </p:txBody>
      </p:sp>
    </p:spTree>
    <p:extLst>
      <p:ext uri="{BB962C8B-B14F-4D97-AF65-F5344CB8AC3E}">
        <p14:creationId xmlns:p14="http://schemas.microsoft.com/office/powerpoint/2010/main" val="25130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Power Spectrum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green “Power Spectrum” graph is the positive </a:t>
            </a:r>
            <a:r>
              <a:rPr lang="en-US" sz="2400" b="1" dirty="0">
                <a:solidFill>
                  <a:srgbClr val="00B050"/>
                </a:solidFill>
              </a:rPr>
              <a:t>square root of the sum of the squares</a:t>
            </a:r>
            <a:r>
              <a:rPr lang="en-US" sz="2400" dirty="0"/>
              <a:t> of the cosine and sine amplitudes for each frequency present in the original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High peaks in a power spectrum indicate the significant (</a:t>
            </a:r>
            <a:r>
              <a:rPr lang="en-US" sz="2400" b="1" dirty="0">
                <a:solidFill>
                  <a:srgbClr val="0070C0"/>
                </a:solidFill>
              </a:rPr>
              <a:t>dominant</a:t>
            </a:r>
            <a:r>
              <a:rPr lang="en-US" sz="2400" dirty="0"/>
              <a:t>) frequencies in the original complicated waveform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Can we use the power spectrum graph to determine the </a:t>
            </a:r>
            <a:r>
              <a:rPr lang="en-US" sz="2400" b="1" dirty="0">
                <a:solidFill>
                  <a:srgbClr val="FF0000"/>
                </a:solidFill>
              </a:rPr>
              <a:t>main underlying period </a:t>
            </a:r>
            <a:r>
              <a:rPr lang="en-US" sz="2400" dirty="0"/>
              <a:t>of the recurring sunspot cycles?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2A4C0B-EF7D-DC88-0272-F1E81FEE5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18" y="1359518"/>
            <a:ext cx="7089764" cy="53619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 –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Callout: Bent Line 8"/>
          <p:cNvSpPr/>
          <p:nvPr/>
        </p:nvSpPr>
        <p:spPr>
          <a:xfrm>
            <a:off x="6514878" y="4559809"/>
            <a:ext cx="2443603" cy="866231"/>
          </a:xfrm>
          <a:prstGeom prst="borderCallout2">
            <a:avLst>
              <a:gd name="adj1" fmla="val 30499"/>
              <a:gd name="adj2" fmla="val -2412"/>
              <a:gd name="adj3" fmla="val 43538"/>
              <a:gd name="adj4" fmla="val -13384"/>
              <a:gd name="adj5" fmla="val 71911"/>
              <a:gd name="adj6" fmla="val -17645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an </a:t>
            </a:r>
            <a:r>
              <a:rPr lang="en-US" b="1" dirty="0">
                <a:solidFill>
                  <a:schemeClr val="tx1"/>
                </a:solidFill>
              </a:rPr>
              <a:t>unexplained 12-year cycle </a:t>
            </a:r>
            <a:r>
              <a:rPr lang="en-US" dirty="0">
                <a:solidFill>
                  <a:srgbClr val="FF0000"/>
                </a:solidFill>
              </a:rPr>
              <a:t>in sunspot activity!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1000F-EC17-CE67-ADF9-D6CF141A0BA9}"/>
              </a:ext>
            </a:extLst>
          </p:cNvPr>
          <p:cNvSpPr/>
          <p:nvPr/>
        </p:nvSpPr>
        <p:spPr>
          <a:xfrm>
            <a:off x="6024563" y="2447925"/>
            <a:ext cx="130968" cy="115720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1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98046-53A4-452D-B67D-FAB505B3405D}"/>
              </a:ext>
            </a:extLst>
          </p:cNvPr>
          <p:cNvSpPr txBox="1"/>
          <p:nvPr/>
        </p:nvSpPr>
        <p:spPr>
          <a:xfrm>
            <a:off x="5469808" y="2035601"/>
            <a:ext cx="30455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frequency interference is distorting the capture of what we believe to be a stable (clean) </a:t>
            </a:r>
            <a:r>
              <a:rPr lang="en-US" b="1" dirty="0"/>
              <a:t>primary</a:t>
            </a:r>
            <a:r>
              <a:rPr lang="en-US" dirty="0"/>
              <a:t> signal</a:t>
            </a:r>
          </a:p>
          <a:p>
            <a:endParaRPr lang="en-US" dirty="0"/>
          </a:p>
          <a:p>
            <a:r>
              <a:rPr lang="en-US" dirty="0"/>
              <a:t>We want to remove this high frequency jitter (interference) </a:t>
            </a:r>
            <a:r>
              <a:rPr lang="en-US" b="1" dirty="0"/>
              <a:t>before</a:t>
            </a:r>
            <a:r>
              <a:rPr lang="en-US" dirty="0"/>
              <a:t> using the inverse discrete Fourier transform (IDFT) so we can reconstruct the original </a:t>
            </a:r>
            <a:r>
              <a:rPr lang="en-US" u="sng" dirty="0"/>
              <a:t>undistorted</a:t>
            </a:r>
            <a:r>
              <a:rPr lang="en-US" dirty="0"/>
              <a:t> signal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71921-B259-F232-22BF-AE33695B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2" y="1618462"/>
            <a:ext cx="5125081" cy="40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0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0DC2C-D2C7-649E-74DA-DC290B9A0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099" y="3866111"/>
            <a:ext cx="3183855" cy="2672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047F0-4B98-4452-A393-99A59B93ABC4}"/>
              </a:ext>
            </a:extLst>
          </p:cNvPr>
          <p:cNvSpPr txBox="1"/>
          <p:nvPr/>
        </p:nvSpPr>
        <p:spPr>
          <a:xfrm>
            <a:off x="4614766" y="1605329"/>
            <a:ext cx="3372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DFT identifies the constituent simple waves which compose a complicated wave</a:t>
            </a:r>
          </a:p>
          <a:p>
            <a:endParaRPr lang="en-US" dirty="0"/>
          </a:p>
          <a:p>
            <a:r>
              <a:rPr lang="en-US" dirty="0"/>
              <a:t>This interference could be filtered by </a:t>
            </a:r>
            <a:r>
              <a:rPr lang="en-US" b="1" dirty="0"/>
              <a:t>eliminating</a:t>
            </a:r>
            <a:r>
              <a:rPr lang="en-US" dirty="0"/>
              <a:t> the simple waves that have a </a:t>
            </a:r>
            <a:r>
              <a:rPr lang="en-US" u="sng" dirty="0"/>
              <a:t>high</a:t>
            </a:r>
            <a:r>
              <a:rPr lang="en-US" dirty="0"/>
              <a:t> frequency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4C3903A-AC68-47ED-8DD7-BCF60AE418E9}"/>
              </a:ext>
            </a:extLst>
          </p:cNvPr>
          <p:cNvSpPr/>
          <p:nvPr/>
        </p:nvSpPr>
        <p:spPr>
          <a:xfrm>
            <a:off x="2265487" y="4319960"/>
            <a:ext cx="1630188" cy="555956"/>
          </a:xfrm>
          <a:prstGeom prst="wedgeRectCallout">
            <a:avLst>
              <a:gd name="adj1" fmla="val 128222"/>
              <a:gd name="adj2" fmla="val -70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This is the primary signal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5255D52-5409-45A7-9105-134D0867F7DE}"/>
              </a:ext>
            </a:extLst>
          </p:cNvPr>
          <p:cNvSpPr/>
          <p:nvPr/>
        </p:nvSpPr>
        <p:spPr>
          <a:xfrm>
            <a:off x="6904390" y="4505507"/>
            <a:ext cx="1630188" cy="555956"/>
          </a:xfrm>
          <a:prstGeom prst="wedgeRectCallout">
            <a:avLst>
              <a:gd name="adj1" fmla="val -39823"/>
              <a:gd name="adj2" fmla="val 160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This is the interference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A3E658-4B66-52D4-7C74-F6C71435A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162"/>
            <a:ext cx="3457725" cy="27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24F68E-7D5C-425A-9F88-0E6634667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84" y="4374429"/>
            <a:ext cx="4090941" cy="186576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505D2-EDBB-46E9-8773-06DD4B12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73" y="1657626"/>
            <a:ext cx="4115768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C68726-4369-4BF9-9732-0AB669B24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1" y="4229009"/>
            <a:ext cx="4115157" cy="2139881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BBF3F-8B5A-4971-A2CE-981603BBC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81" y="1636966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 &amp;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</p:spTree>
    <p:extLst>
      <p:ext uri="{BB962C8B-B14F-4D97-AF65-F5344CB8AC3E}">
        <p14:creationId xmlns:p14="http://schemas.microsoft.com/office/powerpoint/2010/main" val="40977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5CE259-6DCD-51A2-DB1D-7BC2F11B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71" y="1483874"/>
            <a:ext cx="5155059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083012" y="231770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4301841" y="2661780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5836066" y="387631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977723" y="4067700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3433593" y="4835779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4502236" y="5343987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5717242" y="589239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642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A05F6B-68F5-EC6C-457E-63C5846B6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605" y="1314726"/>
            <a:ext cx="6556790" cy="5406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17CD1-B912-4208-B055-FDC3FD40C5D8}"/>
              </a:ext>
            </a:extLst>
          </p:cNvPr>
          <p:cNvSpPr/>
          <p:nvPr/>
        </p:nvSpPr>
        <p:spPr>
          <a:xfrm>
            <a:off x="7055138" y="5807869"/>
            <a:ext cx="317091" cy="75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17732C2-1489-24F9-2BD3-08D93341E977}"/>
              </a:ext>
            </a:extLst>
          </p:cNvPr>
          <p:cNvSpPr/>
          <p:nvPr/>
        </p:nvSpPr>
        <p:spPr>
          <a:xfrm>
            <a:off x="5842525" y="3060652"/>
            <a:ext cx="2593793" cy="1373285"/>
          </a:xfrm>
          <a:prstGeom prst="wedgeRoundRectCallout">
            <a:avLst>
              <a:gd name="adj1" fmla="val 3006"/>
              <a:gd name="adj2" fmla="val 150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 to zero out the amplitude of the high frequency component of the sampled wave</a:t>
            </a:r>
          </a:p>
        </p:txBody>
      </p:sp>
    </p:spTree>
    <p:extLst>
      <p:ext uri="{BB962C8B-B14F-4D97-AF65-F5344CB8AC3E}">
        <p14:creationId xmlns:p14="http://schemas.microsoft.com/office/powerpoint/2010/main" val="176864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50E394-34CE-81E1-3A2F-FF54DCD08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71" y="1483874"/>
            <a:ext cx="5155059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0AEECE49-DA41-4F6E-B5EB-BA286C31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1C9E2B-2875-4C7D-BF64-D2DC14611353}"/>
              </a:ext>
            </a:extLst>
          </p:cNvPr>
          <p:cNvSpPr/>
          <p:nvPr/>
        </p:nvSpPr>
        <p:spPr>
          <a:xfrm>
            <a:off x="2211129" y="4446602"/>
            <a:ext cx="3747541" cy="854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F00E2FF-85DC-47EE-98A1-F4FC978FD6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569" y="4952677"/>
            <a:ext cx="835742" cy="626806"/>
          </a:xfrm>
          <a:prstGeom prst="rect">
            <a:avLst/>
          </a:prstGeom>
        </p:spPr>
      </p:pic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134DE0FF-C67A-434A-8079-FD64F9946FD3}"/>
              </a:ext>
            </a:extLst>
          </p:cNvPr>
          <p:cNvSpPr/>
          <p:nvPr/>
        </p:nvSpPr>
        <p:spPr>
          <a:xfrm>
            <a:off x="6147653" y="2968233"/>
            <a:ext cx="2593793" cy="1373285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 to zero out the amplitude of the high frequency component of the sampled wave</a:t>
            </a:r>
          </a:p>
        </p:txBody>
      </p:sp>
    </p:spTree>
    <p:extLst>
      <p:ext uri="{BB962C8B-B14F-4D97-AF65-F5344CB8AC3E}">
        <p14:creationId xmlns:p14="http://schemas.microsoft.com/office/powerpoint/2010/main" val="38998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51DB4-7055-29B9-45FB-0322F31E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80" y="1483874"/>
            <a:ext cx="5196363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AAC167-DB61-41A9-93D7-6B0242796EE4}"/>
              </a:ext>
            </a:extLst>
          </p:cNvPr>
          <p:cNvSpPr/>
          <p:nvPr/>
        </p:nvSpPr>
        <p:spPr>
          <a:xfrm>
            <a:off x="2248526" y="4826833"/>
            <a:ext cx="1259172" cy="419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FF38F-34C2-43F5-89A3-D2C306E1F569}"/>
              </a:ext>
            </a:extLst>
          </p:cNvPr>
          <p:cNvSpPr txBox="1"/>
          <p:nvPr/>
        </p:nvSpPr>
        <p:spPr>
          <a:xfrm>
            <a:off x="7937405" y="4974785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87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3ACB51-25F6-D5D3-B73C-1F2BB0D90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67" y="1323006"/>
            <a:ext cx="7299666" cy="51698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7B91C85-FFE1-4618-833A-EF7C14C19040}"/>
              </a:ext>
            </a:extLst>
          </p:cNvPr>
          <p:cNvSpPr/>
          <p:nvPr/>
        </p:nvSpPr>
        <p:spPr>
          <a:xfrm>
            <a:off x="4012034" y="3078800"/>
            <a:ext cx="2283835" cy="1103455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original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pure</a:t>
            </a:r>
            <a:r>
              <a:rPr lang="en-US" dirty="0"/>
              <a:t> signal has been faithfully isolated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183757-006D-9AC4-40CA-6C7586B13133}"/>
              </a:ext>
            </a:extLst>
          </p:cNvPr>
          <p:cNvSpPr/>
          <p:nvPr/>
        </p:nvSpPr>
        <p:spPr>
          <a:xfrm>
            <a:off x="7369931" y="5549030"/>
            <a:ext cx="317091" cy="75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0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FA9FA-E42C-489F-8523-9D74E910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48" y="1379896"/>
            <a:ext cx="7285703" cy="40982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A6E747D-0D92-4BF1-8F45-58F7FB6FF2B9}"/>
              </a:ext>
            </a:extLst>
          </p:cNvPr>
          <p:cNvSpPr txBox="1"/>
          <p:nvPr/>
        </p:nvSpPr>
        <p:spPr>
          <a:xfrm>
            <a:off x="1644446" y="5710020"/>
            <a:ext cx="5855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https://www.youtube.com/watch?v=h7apO7q16V0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0E857-ABC7-42F0-B407-BDD46BEF5D20}"/>
              </a:ext>
            </a:extLst>
          </p:cNvPr>
          <p:cNvSpPr txBox="1"/>
          <p:nvPr/>
        </p:nvSpPr>
        <p:spPr>
          <a:xfrm>
            <a:off x="4433733" y="2896802"/>
            <a:ext cx="314693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FFT</a:t>
            </a:r>
            <a:r>
              <a:rPr lang="en-US" sz="2000" dirty="0"/>
              <a:t> can easily perform a DFT one </a:t>
            </a:r>
            <a:r>
              <a:rPr lang="en-US" sz="2000" b="1" u="sng" dirty="0"/>
              <a:t>billion</a:t>
            </a:r>
            <a:r>
              <a:rPr lang="en-US" sz="2000" dirty="0"/>
              <a:t> times faster than our naïve approach!</a:t>
            </a:r>
          </a:p>
        </p:txBody>
      </p:sp>
    </p:spTree>
    <p:extLst>
      <p:ext uri="{BB962C8B-B14F-4D97-AF65-F5344CB8AC3E}">
        <p14:creationId xmlns:p14="http://schemas.microsoft.com/office/powerpoint/2010/main" val="177525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A2F43-4A31-458D-B4D1-3D41C23C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06" y="3662934"/>
            <a:ext cx="1669593" cy="2033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84B9CF-3D39-4039-BE17-E66DE504F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7" y="3760912"/>
            <a:ext cx="5453202" cy="1493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BE140B-5001-418B-89D0-A685FF293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57" y="1734857"/>
            <a:ext cx="8131686" cy="1263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ADBC5C-E702-4055-8557-2693507F4C7D}"/>
              </a:ext>
            </a:extLst>
          </p:cNvPr>
          <p:cNvSpPr/>
          <p:nvPr/>
        </p:nvSpPr>
        <p:spPr>
          <a:xfrm>
            <a:off x="3814997" y="4294682"/>
            <a:ext cx="585553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91339C-C481-4AE9-9A70-6B78CA73C09F}"/>
              </a:ext>
            </a:extLst>
          </p:cNvPr>
          <p:cNvSpPr/>
          <p:nvPr/>
        </p:nvSpPr>
        <p:spPr>
          <a:xfrm>
            <a:off x="1120775" y="5006713"/>
            <a:ext cx="282575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8520E8-728E-40D5-9483-D85AB752117B}"/>
              </a:ext>
            </a:extLst>
          </p:cNvPr>
          <p:cNvSpPr/>
          <p:nvPr/>
        </p:nvSpPr>
        <p:spPr>
          <a:xfrm>
            <a:off x="4032250" y="5006713"/>
            <a:ext cx="631824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E833A-5386-77D7-D676-2B61F085BD17}"/>
              </a:ext>
            </a:extLst>
          </p:cNvPr>
          <p:cNvSpPr txBox="1"/>
          <p:nvPr/>
        </p:nvSpPr>
        <p:spPr>
          <a:xfrm>
            <a:off x="3716500" y="1310288"/>
            <a:ext cx="126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1965</a:t>
            </a:r>
          </a:p>
        </p:txBody>
      </p:sp>
    </p:spTree>
    <p:extLst>
      <p:ext uri="{BB962C8B-B14F-4D97-AF65-F5344CB8AC3E}">
        <p14:creationId xmlns:p14="http://schemas.microsoft.com/office/powerpoint/2010/main" val="83072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DFT of </a:t>
            </a:r>
            <a:r>
              <a:rPr lang="en-US" sz="3200" b="1" dirty="0">
                <a:latin typeface="+mn-lt"/>
              </a:rPr>
              <a:t>Damped</a:t>
            </a:r>
            <a:r>
              <a:rPr lang="en-US" sz="3200" dirty="0">
                <a:latin typeface="+mn-lt"/>
              </a:rPr>
              <a:t> Oscillators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the first lab,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of each of the constituent simple waves were </a:t>
                </a:r>
                <a:r>
                  <a:rPr lang="en-US" sz="2400" u="sng" dirty="0"/>
                  <a:t>constant</a:t>
                </a:r>
                <a:r>
                  <a:rPr lang="en-US" sz="2400" dirty="0"/>
                  <a:t> throughout the sample period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a sinusoid where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are </a:t>
                </a:r>
                <a:r>
                  <a:rPr lang="en-US" sz="2400" u="sng" dirty="0"/>
                  <a:t>changing</a:t>
                </a:r>
                <a:r>
                  <a:rPr lang="en-US" sz="2400" dirty="0"/>
                  <a:t> over the sample period such as with a </a:t>
                </a:r>
                <a:r>
                  <a:rPr lang="en-US" sz="2400" i="1" dirty="0"/>
                  <a:t>damped</a:t>
                </a:r>
                <a:r>
                  <a:rPr lang="en-US" sz="2400" dirty="0"/>
                  <a:t> oscillator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 you think the DFT will reveal?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Can we determine the decay factor from the DFT?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/>
              <p:nvPr/>
            </p:nvSpPr>
            <p:spPr>
              <a:xfrm>
                <a:off x="1344129" y="2704827"/>
                <a:ext cx="64557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29" y="2704827"/>
                <a:ext cx="6455742" cy="307777"/>
              </a:xfrm>
              <a:prstGeom prst="rect">
                <a:avLst/>
              </a:prstGeom>
              <a:blipFill>
                <a:blip r:embed="rId4"/>
                <a:stretch>
                  <a:fillRect l="-472" b="-2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55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374AF-0B90-46D9-84B9-D9C87220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23" y="1665523"/>
            <a:ext cx="7428555" cy="4827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DFT of </a:t>
            </a:r>
            <a:r>
              <a:rPr lang="en-US" sz="3200" b="1" dirty="0">
                <a:latin typeface="+mn-lt"/>
              </a:rPr>
              <a:t>Damped</a:t>
            </a:r>
            <a:r>
              <a:rPr lang="en-US" sz="3200" dirty="0">
                <a:latin typeface="+mn-lt"/>
              </a:rPr>
              <a:t> Oscillators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5621644" y="3102915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is a complicated sinusoid where the amplitude is also </a:t>
            </a:r>
            <a:r>
              <a:rPr lang="en-US" b="1" dirty="0">
                <a:solidFill>
                  <a:srgbClr val="FF0000"/>
                </a:solidFill>
              </a:rPr>
              <a:t>decaying</a:t>
            </a:r>
            <a:r>
              <a:rPr lang="en-US" dirty="0">
                <a:solidFill>
                  <a:srgbClr val="FF0000"/>
                </a:solidFill>
              </a:rPr>
              <a:t>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10719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8E48F8-D88C-3A6D-1256-36FBF459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6" y="1452663"/>
            <a:ext cx="6795060" cy="518662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fourier_discrete.ipynb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A67E2-6989-D575-AF1C-8CB17157F38A}"/>
                  </a:ext>
                </a:extLst>
              </p:cNvPr>
              <p:cNvSpPr txBox="1"/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A67E2-6989-D575-AF1C-8CB17157F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1E98EDC-A9E7-5B78-0A88-3292B9347E37}"/>
              </a:ext>
            </a:extLst>
          </p:cNvPr>
          <p:cNvSpPr/>
          <p:nvPr/>
        </p:nvSpPr>
        <p:spPr>
          <a:xfrm>
            <a:off x="5813400" y="27515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71D331-C5E1-70A8-584D-5E25009726C6}"/>
              </a:ext>
            </a:extLst>
          </p:cNvPr>
          <p:cNvSpPr/>
          <p:nvPr/>
        </p:nvSpPr>
        <p:spPr>
          <a:xfrm>
            <a:off x="7040051" y="27515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0F1919-4C10-24CB-80C1-CBEEA43D8143}"/>
              </a:ext>
            </a:extLst>
          </p:cNvPr>
          <p:cNvSpPr/>
          <p:nvPr/>
        </p:nvSpPr>
        <p:spPr>
          <a:xfrm>
            <a:off x="2433789" y="2070100"/>
            <a:ext cx="187969" cy="381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9FA257-39B6-740A-D9B8-CD1314BC6EF8}"/>
              </a:ext>
            </a:extLst>
          </p:cNvPr>
          <p:cNvSpPr/>
          <p:nvPr/>
        </p:nvSpPr>
        <p:spPr>
          <a:xfrm>
            <a:off x="5051624" y="4041947"/>
            <a:ext cx="187969" cy="1897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03E6AFC-6DD5-0B4C-13BD-FDFE31C9FA63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 rot="5400000" flipH="1" flipV="1">
            <a:off x="2675278" y="2604019"/>
            <a:ext cx="3138102" cy="3433110"/>
          </a:xfrm>
          <a:prstGeom prst="bentConnector5">
            <a:avLst>
              <a:gd name="adj1" fmla="val -7285"/>
              <a:gd name="adj2" fmla="val 16692"/>
              <a:gd name="adj3" fmla="val 10728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327EF36-879E-613B-A997-31D074164462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>
          <a:xfrm rot="5400000" flipH="1" flipV="1">
            <a:off x="4554581" y="3342550"/>
            <a:ext cx="3187878" cy="2005823"/>
          </a:xfrm>
          <a:prstGeom prst="bentConnector5">
            <a:avLst>
              <a:gd name="adj1" fmla="val -10933"/>
              <a:gd name="adj2" fmla="val 152324"/>
              <a:gd name="adj3" fmla="val 10717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18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Waves #1 &amp; #2 &amp; #3 &amp; #4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E677D-43CD-44C3-8503-6A6E2AEC4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556" y="2707712"/>
            <a:ext cx="6481482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992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3BAD8C-8540-EBF4-7C2B-2C8D7F89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6" y="1452663"/>
            <a:ext cx="6795060" cy="5186624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AB55E2-7EE3-E7C6-C9E0-3E19004332E4}"/>
              </a:ext>
            </a:extLst>
          </p:cNvPr>
          <p:cNvSpPr/>
          <p:nvPr/>
        </p:nvSpPr>
        <p:spPr>
          <a:xfrm>
            <a:off x="2433789" y="2070100"/>
            <a:ext cx="187969" cy="381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0FFBF3-20B6-1737-ACE0-90F9AF8DB212}"/>
              </a:ext>
            </a:extLst>
          </p:cNvPr>
          <p:cNvSpPr/>
          <p:nvPr/>
        </p:nvSpPr>
        <p:spPr>
          <a:xfrm>
            <a:off x="5051624" y="4041947"/>
            <a:ext cx="187969" cy="1897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fourier_discrete.ipynb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867390-AFF8-43A4-92BF-24CC8FC072B3}"/>
                  </a:ext>
                </a:extLst>
              </p:cNvPr>
              <p:cNvSpPr txBox="1"/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867390-AFF8-43A4-92BF-24CC8FC07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410A0BE-A7AB-432A-AADA-659D7582A2B6}"/>
              </a:ext>
            </a:extLst>
          </p:cNvPr>
          <p:cNvSpPr/>
          <p:nvPr/>
        </p:nvSpPr>
        <p:spPr>
          <a:xfrm>
            <a:off x="5156857" y="271423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5F166-F879-4218-B44C-FEF752E315FA}"/>
              </a:ext>
            </a:extLst>
          </p:cNvPr>
          <p:cNvSpPr/>
          <p:nvPr/>
        </p:nvSpPr>
        <p:spPr>
          <a:xfrm>
            <a:off x="6449952" y="2714237"/>
            <a:ext cx="175803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FBF54A-6D3B-4BE1-8772-D60789AF719C}"/>
              </a:ext>
            </a:extLst>
          </p:cNvPr>
          <p:cNvSpPr/>
          <p:nvPr/>
        </p:nvSpPr>
        <p:spPr>
          <a:xfrm>
            <a:off x="4494171" y="271423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4AB353-C18E-45F1-8E07-DD00434DE24A}"/>
              </a:ext>
            </a:extLst>
          </p:cNvPr>
          <p:cNvCxnSpPr/>
          <p:nvPr/>
        </p:nvCxnSpPr>
        <p:spPr>
          <a:xfrm>
            <a:off x="4987733" y="2266535"/>
            <a:ext cx="0" cy="4974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C8FC56-6706-428C-8494-8FABB9CA23F7}"/>
              </a:ext>
            </a:extLst>
          </p:cNvPr>
          <p:cNvSpPr/>
          <p:nvPr/>
        </p:nvSpPr>
        <p:spPr>
          <a:xfrm>
            <a:off x="6395448" y="3554361"/>
            <a:ext cx="1561307" cy="1103455"/>
          </a:xfrm>
          <a:prstGeom prst="wedgeRoundRectCallout">
            <a:avLst>
              <a:gd name="adj1" fmla="val -46338"/>
              <a:gd name="adj2" fmla="val -95215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How can we determine these values?</a:t>
            </a:r>
          </a:p>
        </p:txBody>
      </p:sp>
    </p:spTree>
    <p:extLst>
      <p:ext uri="{BB962C8B-B14F-4D97-AF65-F5344CB8AC3E}">
        <p14:creationId xmlns:p14="http://schemas.microsoft.com/office/powerpoint/2010/main" val="2307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b="1" dirty="0">
                <a:latin typeface="+mn-lt"/>
              </a:rPr>
              <a:t>The Laplace Transform as a Generalized Fourier Transform</a:t>
            </a:r>
            <a:endParaRPr lang="en-US" sz="24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92310-3B8A-685A-C9FC-021490FFC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38"/>
          <a:stretch/>
        </p:blipFill>
        <p:spPr>
          <a:xfrm>
            <a:off x="1074685" y="1746353"/>
            <a:ext cx="4096922" cy="4547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FFA27-0A75-07FA-9CCF-314E2EF40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043" y="1682023"/>
            <a:ext cx="2857500" cy="1905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B4D2F5-D1DA-325F-772E-5348ACC4F65A}"/>
              </a:ext>
            </a:extLst>
          </p:cNvPr>
          <p:cNvGrpSpPr/>
          <p:nvPr/>
        </p:nvGrpSpPr>
        <p:grpSpPr>
          <a:xfrm>
            <a:off x="6168695" y="3925551"/>
            <a:ext cx="2008196" cy="2566520"/>
            <a:chOff x="6273870" y="4090441"/>
            <a:chExt cx="2008196" cy="25665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CB4F86-E1A3-7ADD-EB31-03D5D918E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3137" y="4090441"/>
              <a:ext cx="1649663" cy="19356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5FAAC2-0D23-E2AB-5CFE-684B90029F30}"/>
                </a:ext>
              </a:extLst>
            </p:cNvPr>
            <p:cNvSpPr txBox="1"/>
            <p:nvPr/>
          </p:nvSpPr>
          <p:spPr>
            <a:xfrm>
              <a:off x="6273870" y="6072186"/>
              <a:ext cx="2008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Pierre-Simon Laplace</a:t>
              </a:r>
            </a:p>
            <a:p>
              <a:pPr algn="ctr"/>
              <a:r>
                <a:rPr lang="en-US" sz="1600" dirty="0"/>
                <a:t>1749 - 1820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370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Heisenberg Uncertainty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72</a:t>
            </a:fld>
            <a:endParaRPr lang="en-US"/>
          </a:p>
        </p:txBody>
      </p:sp>
      <p:pic>
        <p:nvPicPr>
          <p:cNvPr id="3074" name="Picture 2" descr="http://www.med.harvard.edu/jpnm/physics/didactics/improc/intro/gaussian.gif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4"/>
          <a:stretch/>
        </p:blipFill>
        <p:spPr bwMode="auto">
          <a:xfrm>
            <a:off x="628650" y="1422400"/>
            <a:ext cx="2981891" cy="284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84" y="1783732"/>
            <a:ext cx="3258994" cy="576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141" y="4515853"/>
            <a:ext cx="5770959" cy="19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528" y="2777748"/>
            <a:ext cx="2145144" cy="16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016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left-hand</a:t>
                </a:r>
                <a:r>
                  <a:rPr lang="en-US" sz="2400" dirty="0"/>
                  <a:t> plot shows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probability density function (PDF) </a:t>
                </a:r>
                <a:r>
                  <a:rPr lang="en-US" sz="2400" dirty="0"/>
                  <a:t>for finding a particle at position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at any given moment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right-hand</a:t>
                </a:r>
                <a:r>
                  <a:rPr lang="en-US" sz="2400" dirty="0"/>
                  <a:t> plot is the Fourier Transform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Power Spectrum</a:t>
                </a:r>
                <a:r>
                  <a:rPr lang="en-US" sz="2400" dirty="0"/>
                  <a:t> graph for the PDF at that point in time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time progresses, the PDF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narrows</a:t>
                </a:r>
                <a:r>
                  <a:rPr lang="en-US" sz="2400" dirty="0"/>
                  <a:t>, meaning it is more likely the particle will be found </a:t>
                </a:r>
                <a:r>
                  <a:rPr lang="en-US" sz="2400" u="sng" dirty="0"/>
                  <a:t>exactly</a:t>
                </a:r>
                <a:r>
                  <a:rPr lang="en-US" sz="2400" dirty="0"/>
                  <a:t> at location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At half-way through the simulation, we begin to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widen</a:t>
                </a:r>
                <a:r>
                  <a:rPr lang="en-US" sz="2400" dirty="0"/>
                  <a:t> the location PDF, and conversely, the Fourier Transform Power Spectrum begins to narrow, indicating the momentum is composed of fewer frequencies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4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D79D6-7A18-4092-B16A-3792C8B97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816AB-29C8-49B2-AB57-9324516C2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214" y="1375404"/>
            <a:ext cx="1895571" cy="33530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CA5B457-87E6-473A-9B01-167199963835}"/>
              </a:ext>
            </a:extLst>
          </p:cNvPr>
          <p:cNvGrpSpPr/>
          <p:nvPr/>
        </p:nvGrpSpPr>
        <p:grpSpPr>
          <a:xfrm>
            <a:off x="2287881" y="5250447"/>
            <a:ext cx="4568238" cy="1046196"/>
            <a:chOff x="470767" y="4638942"/>
            <a:chExt cx="4568238" cy="1046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58FE17-2E73-4D35-B424-A11C78AA40AD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3852AE-5807-4C21-A4E1-A3EAF77631FF}"/>
                </a:ext>
              </a:extLst>
            </p:cNvPr>
            <p:cNvSpPr txBox="1"/>
            <p:nvPr/>
          </p:nvSpPr>
          <p:spPr>
            <a:xfrm>
              <a:off x="997288" y="5346584"/>
              <a:ext cx="3515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Louis de Broglie "wave particle duality"</a:t>
              </a:r>
            </a:p>
          </p:txBody>
        </p:sp>
      </p:grp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86A2483-27D5-47C4-A420-F9740EEA5884}"/>
              </a:ext>
            </a:extLst>
          </p:cNvPr>
          <p:cNvSpPr/>
          <p:nvPr/>
        </p:nvSpPr>
        <p:spPr>
          <a:xfrm>
            <a:off x="5444370" y="2490234"/>
            <a:ext cx="1770455" cy="1051193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more we know about the momentum…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1525A92-34E5-4BDD-B9AF-F52D40E9522E}"/>
              </a:ext>
            </a:extLst>
          </p:cNvPr>
          <p:cNvSpPr/>
          <p:nvPr/>
        </p:nvSpPr>
        <p:spPr>
          <a:xfrm>
            <a:off x="717476" y="2490234"/>
            <a:ext cx="1770455" cy="1051193"/>
          </a:xfrm>
          <a:prstGeom prst="wedgeRoundRectCallout">
            <a:avLst>
              <a:gd name="adj1" fmla="val 47635"/>
              <a:gd name="adj2" fmla="val 134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…the less we know about the 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1D91C-7ECA-4581-8A3D-F1D2DD87BC51}"/>
              </a:ext>
            </a:extLst>
          </p:cNvPr>
          <p:cNvSpPr/>
          <p:nvPr/>
        </p:nvSpPr>
        <p:spPr>
          <a:xfrm>
            <a:off x="6513227" y="5441430"/>
            <a:ext cx="320408" cy="32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0B35E8-B480-48B2-9F53-C5A2C8DEBD03}"/>
              </a:ext>
            </a:extLst>
          </p:cNvPr>
          <p:cNvSpPr/>
          <p:nvPr/>
        </p:nvSpPr>
        <p:spPr>
          <a:xfrm>
            <a:off x="2264958" y="5441430"/>
            <a:ext cx="245458" cy="32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5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4808C-0B2E-4C88-8D56-B6BE5398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18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AA7AC-83C4-46AC-81DA-BC7355EC7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F71F1D3-8B3C-4222-B290-BBC242E13F45}"/>
              </a:ext>
            </a:extLst>
          </p:cNvPr>
          <p:cNvSpPr/>
          <p:nvPr/>
        </p:nvSpPr>
        <p:spPr>
          <a:xfrm>
            <a:off x="6358770" y="2484606"/>
            <a:ext cx="1770455" cy="1051193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less we know about the momentum…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F3B029F-2D5D-4430-9DE5-0B45EDEF2661}"/>
              </a:ext>
            </a:extLst>
          </p:cNvPr>
          <p:cNvSpPr/>
          <p:nvPr/>
        </p:nvSpPr>
        <p:spPr>
          <a:xfrm>
            <a:off x="1249622" y="2490234"/>
            <a:ext cx="1950778" cy="1051193"/>
          </a:xfrm>
          <a:prstGeom prst="wedgeRoundRectCallout">
            <a:avLst>
              <a:gd name="adj1" fmla="val 10545"/>
              <a:gd name="adj2" fmla="val 1062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…the more we can know about the location</a:t>
            </a:r>
          </a:p>
        </p:txBody>
      </p:sp>
    </p:spTree>
    <p:extLst>
      <p:ext uri="{BB962C8B-B14F-4D97-AF65-F5344CB8AC3E}">
        <p14:creationId xmlns:p14="http://schemas.microsoft.com/office/powerpoint/2010/main" val="41419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27273-3185-4603-A7EB-35FA7C55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511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A5517-3A73-4A8B-82ED-EF3423E2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773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C821A-B81E-47C2-98D7-3855DD423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8AE3E1F-0598-47A3-85F0-0D6B2C023717}"/>
              </a:ext>
            </a:extLst>
          </p:cNvPr>
          <p:cNvSpPr/>
          <p:nvPr/>
        </p:nvSpPr>
        <p:spPr>
          <a:xfrm>
            <a:off x="6223859" y="3282846"/>
            <a:ext cx="2350515" cy="815084"/>
          </a:xfrm>
          <a:prstGeom prst="wedgeRoundRectCallout">
            <a:avLst>
              <a:gd name="adj1" fmla="val -4614"/>
              <a:gd name="adj2" fmla="val -1026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we don't know the momentum at all…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3B7421D-60B5-4D4A-95C1-F51F541143BC}"/>
              </a:ext>
            </a:extLst>
          </p:cNvPr>
          <p:cNvSpPr/>
          <p:nvPr/>
        </p:nvSpPr>
        <p:spPr>
          <a:xfrm>
            <a:off x="509665" y="3282846"/>
            <a:ext cx="1761345" cy="815084"/>
          </a:xfrm>
          <a:prstGeom prst="wedgeRoundRectCallout">
            <a:avLst>
              <a:gd name="adj1" fmla="val 58331"/>
              <a:gd name="adj2" fmla="val -173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we can know the precise location</a:t>
            </a:r>
          </a:p>
        </p:txBody>
      </p:sp>
    </p:spTree>
    <p:extLst>
      <p:ext uri="{BB962C8B-B14F-4D97-AF65-F5344CB8AC3E}">
        <p14:creationId xmlns:p14="http://schemas.microsoft.com/office/powerpoint/2010/main" val="135515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Waves #1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#2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#3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D2D92-4B69-40B5-A478-35FEB149D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556" y="2707712"/>
            <a:ext cx="8726888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279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Fourier Analysis is the</a:t>
            </a:r>
            <a:r>
              <a:rPr lang="en-US" sz="2400" b="1" dirty="0">
                <a:solidFill>
                  <a:srgbClr val="7030A0"/>
                </a:solidFill>
              </a:rPr>
              <a:t> microscope </a:t>
            </a:r>
            <a:r>
              <a:rPr lang="en-US" sz="2400" dirty="0"/>
              <a:t>of scientific computing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What appears to be a complicated waveform in the </a:t>
            </a:r>
            <a:r>
              <a:rPr lang="en-US" sz="2200" b="1" dirty="0">
                <a:solidFill>
                  <a:srgbClr val="00B050"/>
                </a:solidFill>
              </a:rPr>
              <a:t>time domain </a:t>
            </a:r>
            <a:r>
              <a:rPr lang="en-US" sz="2200" dirty="0"/>
              <a:t>might have a simple underlying representation in the </a:t>
            </a:r>
            <a:r>
              <a:rPr lang="en-US" sz="2200" b="1" dirty="0">
                <a:solidFill>
                  <a:srgbClr val="0070C0"/>
                </a:solidFill>
              </a:rPr>
              <a:t>frequency domain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Fourier Transform determines the amplitudes and wavelengths of the </a:t>
            </a:r>
            <a:r>
              <a:rPr lang="en-US" sz="2200" b="1" dirty="0">
                <a:solidFill>
                  <a:srgbClr val="FF0000"/>
                </a:solidFill>
              </a:rPr>
              <a:t>constituent simple sinusoids </a:t>
            </a:r>
            <a:r>
              <a:rPr lang="en-US" sz="2200" dirty="0"/>
              <a:t>that make up a complicated waveform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Discrete Fourier Transform (DFT) can provide insight in the character of the </a:t>
            </a:r>
            <a:r>
              <a:rPr lang="en-US" sz="2200" b="1" dirty="0"/>
              <a:t>physical law</a:t>
            </a:r>
            <a:r>
              <a:rPr lang="en-US" sz="2200" dirty="0"/>
              <a:t> generating the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Fourier Transform is just a special case of the more general </a:t>
            </a:r>
            <a:r>
              <a:rPr lang="en-US" sz="2400" b="1" dirty="0">
                <a:solidFill>
                  <a:srgbClr val="7030A0"/>
                </a:solidFill>
              </a:rPr>
              <a:t>Laplace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dirty="0">
                <a:solidFill>
                  <a:srgbClr val="7030A0"/>
                </a:solidFill>
              </a:rPr>
              <a:t>Transform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that can analyze signals having both sinusoids </a:t>
            </a:r>
            <a:r>
              <a:rPr lang="en-US" sz="2400" i="1" dirty="0"/>
              <a:t>and</a:t>
            </a:r>
            <a:r>
              <a:rPr lang="en-US" sz="2400" dirty="0"/>
              <a:t> exponential growth/decay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famous </a:t>
            </a:r>
            <a:r>
              <a:rPr lang="en-US" sz="2400" b="1" dirty="0">
                <a:solidFill>
                  <a:srgbClr val="FF0000"/>
                </a:solidFill>
              </a:rPr>
              <a:t>Heisenberg Uncertainty Principle </a:t>
            </a:r>
            <a:r>
              <a:rPr lang="en-US" sz="2400" dirty="0"/>
              <a:t>is not some spooky effect rooted in the magical world of quantum mechanics. It is merely a mathematical result of momentum and position being </a:t>
            </a:r>
            <a:r>
              <a:rPr lang="en-US" sz="2400" b="1" dirty="0">
                <a:solidFill>
                  <a:srgbClr val="0070C0"/>
                </a:solidFill>
              </a:rPr>
              <a:t>Fourier conjugate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not a matter of engineering more precise instrumentation; the uncertainty principle </a:t>
            </a:r>
            <a:r>
              <a:rPr lang="en-US" sz="2400" b="1" dirty="0">
                <a:solidFill>
                  <a:srgbClr val="00B050"/>
                </a:solidFill>
              </a:rPr>
              <a:t>fundamentally limits</a:t>
            </a:r>
            <a:r>
              <a:rPr lang="en-US" sz="2400" dirty="0"/>
              <a:t> our ability to perfectly know both momentum and position of a particle </a:t>
            </a:r>
            <a:r>
              <a:rPr lang="en-US" sz="2400" i="1" dirty="0"/>
              <a:t>at the same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Per Maxwell, Planck, Einstein, and de Broglie we know </a:t>
            </a:r>
            <a:r>
              <a:rPr lang="en-US" sz="2400" b="1" dirty="0"/>
              <a:t>all matter particles (big and small) behave as </a:t>
            </a:r>
            <a:r>
              <a:rPr lang="en-US" sz="2400" b="1" u="sng" dirty="0"/>
              <a:t>waves</a:t>
            </a:r>
            <a:r>
              <a:rPr lang="en-US" sz="2400" dirty="0"/>
              <a:t> – so you must really </a:t>
            </a:r>
            <a:r>
              <a:rPr lang="en-US" sz="2400" b="1" dirty="0">
                <a:solidFill>
                  <a:srgbClr val="7030A0"/>
                </a:solidFill>
              </a:rPr>
              <a:t>understand </a:t>
            </a:r>
            <a:r>
              <a:rPr lang="en-US" sz="2400" dirty="0"/>
              <a:t>waves to appreciate science!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file </a:t>
                </a:r>
                <a:r>
                  <a:rPr lang="en-US" sz="2400" b="1" dirty="0"/>
                  <a:t>samples_square.csv </a:t>
                </a:r>
                <a:r>
                  <a:rPr lang="en-US" sz="2400" dirty="0"/>
                  <a:t>contains the captured waveform data of a signal having amplitude = 1 over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and zero everywhere else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Run Cell 7 in </a:t>
                </a:r>
                <a:r>
                  <a:rPr lang="en-US" sz="2400" b="1" dirty="0"/>
                  <a:t>fourier_discrete.ipynb </a:t>
                </a:r>
                <a:r>
                  <a:rPr lang="en-US" sz="2400" dirty="0"/>
                  <a:t>and then append a new Cell 8 that answers these questions in your own words: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does the power spectrum of the sampled waveform have so many frequencies?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does the magnitude of the DC component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are there no sine components in its DFT?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In the file </a:t>
                </a:r>
                <a:r>
                  <a:rPr lang="en-US" sz="2400" b="1" dirty="0"/>
                  <a:t>uncertainty_principle.ipynb</a:t>
                </a:r>
                <a:r>
                  <a:rPr lang="en-US" sz="2400" dirty="0"/>
                  <a:t> append a new Cell 2 that answers these questions in your own words: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 the Fourier Transform frequencies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spread out </a:t>
                </a:r>
                <a:r>
                  <a:rPr lang="en-US" sz="2000" dirty="0"/>
                  <a:t>as we more tightly </a:t>
                </a:r>
                <a:r>
                  <a:rPr lang="en-US" sz="2000" u="sng" dirty="0"/>
                  <a:t>confine</a:t>
                </a:r>
                <a:r>
                  <a:rPr lang="en-US" sz="2000" dirty="0"/>
                  <a:t> where the particle is </a:t>
                </a:r>
                <a:r>
                  <a:rPr lang="en-US" sz="2000" i="1" dirty="0"/>
                  <a:t>likely</a:t>
                </a:r>
                <a:r>
                  <a:rPr lang="en-US" sz="2000" dirty="0"/>
                  <a:t> to be found?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At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end</a:t>
                </a:r>
                <a:r>
                  <a:rPr lang="en-US" sz="2000" dirty="0"/>
                  <a:t> of the animation, when the Power Spectrum shows only </a:t>
                </a:r>
                <a:r>
                  <a:rPr lang="en-US" sz="2000" b="1" dirty="0"/>
                  <a:t>one</a:t>
                </a:r>
                <a:r>
                  <a:rPr lang="en-US" sz="2000" dirty="0"/>
                  <a:t> frequency, why does the probability of finding the particle at any point </a:t>
                </a:r>
                <a14:m>
                  <m:oMath xmlns:m="http://schemas.openxmlformats.org/officeDocument/2006/math">
                    <m:r>
                      <a:rPr lang="en-US" sz="2000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spread out </a:t>
                </a:r>
                <a:r>
                  <a:rPr lang="en-US" sz="2000" i="1" dirty="0"/>
                  <a:t>infinitely</a:t>
                </a:r>
                <a:r>
                  <a:rPr lang="en-US" sz="2000" dirty="0"/>
                  <a:t>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Do you believe a particle with 100% exactly known momentum could potentially exist </a:t>
                </a:r>
                <a:r>
                  <a:rPr lang="en-US" sz="2000" i="1" dirty="0"/>
                  <a:t>anywhere</a:t>
                </a:r>
                <a:r>
                  <a:rPr lang="en-US" sz="2000" dirty="0"/>
                  <a:t> in the universe – why or why not?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solution to the BNL QIS101 SharePoint site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data file </a:t>
                </a:r>
                <a:r>
                  <a:rPr lang="en-US" sz="2400" b="1" dirty="0"/>
                  <a:t>unknown_wave.csv </a:t>
                </a:r>
                <a:r>
                  <a:rPr lang="en-US" sz="2400" dirty="0"/>
                  <a:t>contains samples of a waveform generated by this formula: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 Jupyter Lab notebook called </a:t>
                </a:r>
                <a:r>
                  <a:rPr lang="en-US" sz="2400" b="1" dirty="0"/>
                  <a:t>unknown_wave.ipynb </a:t>
                </a:r>
                <a:r>
                  <a:rPr lang="en-US" sz="2400" dirty="0"/>
                  <a:t>that identifies the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constants used to generate the sampled data </a:t>
                </a: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1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032" y="2717442"/>
            <a:ext cx="5751968" cy="3270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11" y="813030"/>
            <a:ext cx="2381250" cy="3190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9383" y="989016"/>
            <a:ext cx="4195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Fourier Transform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Continuous and Discrete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6578" y="4092678"/>
            <a:ext cx="2324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Jean-Baptiste Fourier (1768-1830)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both r’s are silent</a:t>
            </a:r>
          </a:p>
          <a:p>
            <a:pPr algn="ctr"/>
            <a:r>
              <a:rPr lang="en-US" i="1" dirty="0"/>
              <a:t>“Foo-yay”</a:t>
            </a:r>
          </a:p>
        </p:txBody>
      </p:sp>
    </p:spTree>
    <p:extLst>
      <p:ext uri="{BB962C8B-B14F-4D97-AF65-F5344CB8AC3E}">
        <p14:creationId xmlns:p14="http://schemas.microsoft.com/office/powerpoint/2010/main" val="3352032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6265</TotalTime>
  <Words>3096</Words>
  <Application>Microsoft Office PowerPoint</Application>
  <PresentationFormat>On-screen Show (4:3)</PresentationFormat>
  <Paragraphs>580</Paragraphs>
  <Slides>84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13 – Goals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PowerPoint Presentation</vt:lpstr>
      <vt:lpstr>Fourier Analysis</vt:lpstr>
      <vt:lpstr>Fourier Analysis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</vt:lpstr>
      <vt:lpstr>Fourier Analysis</vt:lpstr>
      <vt:lpstr>Fourier Analysis - Intuition</vt:lpstr>
      <vt:lpstr>Discrete Fourier Analysis</vt:lpstr>
      <vt:lpstr>Discrete Fourier Analysis</vt:lpstr>
      <vt:lpstr>Discrete Fourier Analysis</vt:lpstr>
      <vt:lpstr>PowerPoint Presentation</vt:lpstr>
      <vt:lpstr>Launch Jupyter Lab</vt:lpstr>
      <vt:lpstr>Open make_samples.ipynb</vt:lpstr>
      <vt:lpstr>View make_samples.ipynb</vt:lpstr>
      <vt:lpstr>Run Cell 1 - make_samples.ipynb</vt:lpstr>
      <vt:lpstr>Open samples.csv</vt:lpstr>
      <vt:lpstr>Discrete Fourier Analysis</vt:lpstr>
      <vt:lpstr>Open Cell 1 - fourier_discrete.ipynb</vt:lpstr>
      <vt:lpstr>View Cell 1 - fourier_discrete.ipynb</vt:lpstr>
      <vt:lpstr>View Cell 1 - fourier_discrete.ipynb</vt:lpstr>
      <vt:lpstr>View Cell 1 - fourier_discrete.ipynb</vt:lpstr>
      <vt:lpstr>Run Cell 1 - fourier_discrete.ipynb</vt:lpstr>
      <vt:lpstr>Unravelling the Complicated Wave</vt:lpstr>
      <vt:lpstr>Reconstructing the Complicated Wave</vt:lpstr>
      <vt:lpstr>Information Density</vt:lpstr>
      <vt:lpstr>Every JPEG Image uses the DFT</vt:lpstr>
      <vt:lpstr>All Streaming Video Services use the DFT</vt:lpstr>
      <vt:lpstr>Analysis of Space Signals</vt:lpstr>
      <vt:lpstr>PowerPoint Presentation</vt:lpstr>
      <vt:lpstr>PowerPoint Presentation</vt:lpstr>
      <vt:lpstr>PowerPoint Presentation</vt:lpstr>
      <vt:lpstr>Run Cell 2 - fourier_discrete.ipynb</vt:lpstr>
      <vt:lpstr>Run Cell 3 - fourier_discrete.ipynb</vt:lpstr>
      <vt:lpstr>Run Cell 4 - fourier_discrete.ipynb</vt:lpstr>
      <vt:lpstr>Analysis of Space Signals</vt:lpstr>
      <vt:lpstr>PowerPoint Presentation</vt:lpstr>
      <vt:lpstr>PowerPoint Presentation</vt:lpstr>
      <vt:lpstr>Sunspot Activity</vt:lpstr>
      <vt:lpstr>Sunspot Activity</vt:lpstr>
      <vt:lpstr>Sunspot Activity</vt:lpstr>
      <vt:lpstr>Power Spectrum</vt:lpstr>
      <vt:lpstr>Run Cell 5 – fourier_discrete.ipynb</vt:lpstr>
      <vt:lpstr>Creating a High Frequency Filter</vt:lpstr>
      <vt:lpstr>Creating a High Frequency Filter</vt:lpstr>
      <vt:lpstr>Open fourier_filter.ipynb</vt:lpstr>
      <vt:lpstr>Run Cell 1 - fourier_filter.ipynb</vt:lpstr>
      <vt:lpstr>Edit Cell 1 - fourier_filter.ipynb</vt:lpstr>
      <vt:lpstr>Edit Cell 1 - fourier_filter.ipynb</vt:lpstr>
      <vt:lpstr>Run Cell 1 - fourier_filter.ipynb</vt:lpstr>
      <vt:lpstr>The Most Important Algorithm Ever Invented</vt:lpstr>
      <vt:lpstr>The Most Important Algorithm Ever Invented</vt:lpstr>
      <vt:lpstr>The DFT of Damped Oscillators</vt:lpstr>
      <vt:lpstr>The DFT of Damped Oscillators</vt:lpstr>
      <vt:lpstr>Run Cell 6 – fourier_discrete.ipynb</vt:lpstr>
      <vt:lpstr>Run Cell 6 – fourier_discrete.ipynb</vt:lpstr>
      <vt:lpstr>The Laplace Transform as a Generalized Fourier Transform</vt:lpstr>
      <vt:lpstr>Heisenberg Uncertainty Principle</vt:lpstr>
      <vt:lpstr>Open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Session 13 – Know You Know…</vt:lpstr>
      <vt:lpstr>Session 13 – Know You Know…</vt:lpstr>
      <vt:lpstr>Task 13-01</vt:lpstr>
      <vt:lpstr>Task 13-02</vt:lpstr>
      <vt:lpstr>Task 13-03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869</cp:revision>
  <cp:lastPrinted>2015-06-01T00:45:11Z</cp:lastPrinted>
  <dcterms:created xsi:type="dcterms:W3CDTF">2014-09-21T17:58:26Z</dcterms:created>
  <dcterms:modified xsi:type="dcterms:W3CDTF">2023-05-24T03:49:29Z</dcterms:modified>
</cp:coreProperties>
</file>